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s/slide1.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6.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24.xml" ContentType="application/vnd.openxmlformats-officedocument.presentationml.slide+xml"/>
  <Override PartName="/ppt/slides/slide21.xml" ContentType="application/vnd.openxmlformats-officedocument.presentationml.slide+xml"/>
  <Override PartName="/ppt/slides/slide49.xml" ContentType="application/vnd.openxmlformats-officedocument.presentationml.slide+xml"/>
  <Override PartName="/ppt/slides/slide33.xml" ContentType="application/vnd.openxmlformats-officedocument.presentationml.slide+xml"/>
  <Override PartName="/ppt/slides/slide25.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37.xml" ContentType="application/vnd.openxmlformats-officedocument.presentationml.slide+xml"/>
  <Override PartName="/ppt/slides/slide34.xml" ContentType="application/vnd.openxmlformats-officedocument.presentationml.slide+xml"/>
  <Override PartName="/ppt/slides/slide3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46.xml" ContentType="application/vnd.openxmlformats-officedocument.presentationml.slide+xml"/>
  <Override PartName="/ppt/slides/slide45.xml" ContentType="application/vnd.openxmlformats-officedocument.presentationml.slide+xml"/>
  <Override PartName="/ppt/slides/slide48.xml" ContentType="application/vnd.openxmlformats-officedocument.presentationml.slide+xml"/>
  <Override PartName="/ppt/slides/slide43.xml" ContentType="application/vnd.openxmlformats-officedocument.presentationml.slide+xml"/>
  <Override PartName="/ppt/slides/slide40.xml" ContentType="application/vnd.openxmlformats-officedocument.presentationml.slide+xml"/>
  <Override PartName="/ppt/slides/slide44.xml" ContentType="application/vnd.openxmlformats-officedocument.presentationml.slide+xml"/>
  <Override PartName="/ppt/slides/slide42.xml" ContentType="application/vnd.openxmlformats-officedocument.presentationml.slide+xml"/>
  <Override PartName="/ppt/slides/slide41.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0.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notesSlides/notesSlide21.xml" ContentType="application/vnd.openxmlformats-officedocument.presentationml.notesSlide+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40.xml" ContentType="application/vnd.openxmlformats-officedocument.presentationml.notesSlide+xml"/>
  <Override PartName="/ppt/notesSlides/notesSlide39.xml" ContentType="application/vnd.openxmlformats-officedocument.presentationml.notesSlide+xml"/>
  <Override PartName="/ppt/notesSlides/notesSlide38.xml" ContentType="application/vnd.openxmlformats-officedocument.presentationml.notesSlide+xml"/>
  <Override PartName="/ppt/notesSlides/notesSlide37.xml" ContentType="application/vnd.openxmlformats-officedocument.presentationml.notesSlide+xml"/>
  <Override PartName="/ppt/notesSlides/notesSlide36.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9.xml" ContentType="application/vnd.openxmlformats-officedocument.presentationml.notesSlide+xml"/>
  <Override PartName="/ppt/notesSlides/notesSlide48.xml" ContentType="application/vnd.openxmlformats-officedocument.presentationml.notesSlide+xml"/>
  <Override PartName="/ppt/notesSlides/notesSlide47.xml" ContentType="application/vnd.openxmlformats-officedocument.presentationml.notesSlide+xml"/>
  <Override PartName="/ppt/notesSlides/notesSlide46.xml" ContentType="application/vnd.openxmlformats-officedocument.presentationml.notesSlide+xml"/>
  <Override PartName="/ppt/notesSlides/notesSlide45.xml" ContentType="application/vnd.openxmlformats-officedocument.presentationml.notesSlide+xml"/>
  <Override PartName="/ppt/notesSlides/notesSlide35.xml" ContentType="application/vnd.openxmlformats-officedocument.presentationml.notesSlide+xml"/>
  <Override PartName="/ppt/notesSlides/notesSlide22.xml" ContentType="application/vnd.openxmlformats-officedocument.presentationml.notesSlide+xml"/>
  <Override PartName="/ppt/notesSlides/notesSlide34.xml" ContentType="application/vnd.openxmlformats-officedocument.presentationml.notesSlide+xml"/>
  <Override PartName="/ppt/notesSlides/notesSlide30.xml" ContentType="application/vnd.openxmlformats-officedocument.presentationml.notesSlide+xml"/>
  <Override PartName="/ppt/notesSlides/notesSlide29.xml" ContentType="application/vnd.openxmlformats-officedocument.presentationml.notesSlide+xml"/>
  <Override PartName="/ppt/notesSlides/notesSlide28.xml" ContentType="application/vnd.openxmlformats-officedocument.presentationml.notesSlide+xml"/>
  <Override PartName="/ppt/notesSlides/notesSlide27.xml" ContentType="application/vnd.openxmlformats-officedocument.presentationml.notesSlide+xml"/>
  <Override PartName="/ppt/notesSlides/notesSlide25.xml" ContentType="application/vnd.openxmlformats-officedocument.presentationml.notesSlide+xml"/>
  <Override PartName="/ppt/notesSlides/notesSlide24.xml" ContentType="application/vnd.openxmlformats-officedocument.presentationml.notesSlide+xml"/>
  <Override PartName="/ppt/notesSlides/notesSlide31.xml" ContentType="application/vnd.openxmlformats-officedocument.presentationml.notesSlide+xml"/>
  <Override PartName="/ppt/notesSlides/notesSlide26.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custom.xml" ContentType="application/vnd.openxmlformats-officedocument.custom-properti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857" r:id="rId1"/>
  </p:sldMasterIdLst>
  <p:notesMasterIdLst>
    <p:notesMasterId r:id="rId51"/>
  </p:notesMasterIdLst>
  <p:handoutMasterIdLst>
    <p:handoutMasterId r:id="rId52"/>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Lst>
  <p:sldSz cx="12192000" cy="6858000"/>
  <p:notesSz cx="6797675" cy="9926638"/>
  <p:embeddedFontLst>
    <p:embeddedFont>
      <p:font typeface="方正兰亭黑简体" panose="02000000000000000000" pitchFamily="2" charset="-122"/>
      <p:regular r:id="rId53"/>
    </p:embeddedFont>
    <p:embeddedFont>
      <p:font typeface="Huawei Sans" panose="020C0503030203020204" pitchFamily="34" charset="0"/>
      <p:regular r:id="rId54"/>
      <p:bold r:id="rId55"/>
    </p:embeddedFont>
    <p:embeddedFont>
      <p:font typeface="微软雅黑" panose="020B0503020204020204" pitchFamily="34" charset="-122"/>
      <p:regular r:id="rId56"/>
      <p:bold r:id="rId57"/>
    </p:embeddedFont>
  </p:embeddedFontLst>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1515"/>
    <a:srgbClr val="C7000B"/>
    <a:srgbClr val="575756"/>
    <a:srgbClr val="FFFFFF"/>
    <a:srgbClr val="DD4654"/>
    <a:srgbClr val="F3D2D5"/>
    <a:srgbClr val="E6A8AD"/>
    <a:srgbClr val="E57B84"/>
    <a:srgbClr val="E57984"/>
    <a:srgbClr val="BF000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484" autoAdjust="0"/>
    <p:restoredTop sz="77435" autoAdjust="0"/>
  </p:normalViewPr>
  <p:slideViewPr>
    <p:cSldViewPr snapToGrid="0" snapToObjects="1">
      <p:cViewPr varScale="1">
        <p:scale>
          <a:sx n="57" d="100"/>
          <a:sy n="57" d="100"/>
        </p:scale>
        <p:origin x="540" y="7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76" d="100"/>
          <a:sy n="76" d="100"/>
        </p:scale>
        <p:origin x="2184" y="108"/>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font" Target="fonts/font3.fntdata"/><Relationship Id="rId63"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1.fntdata"/><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4.fntdata"/><Relationship Id="rId64" Type="http://schemas.openxmlformats.org/officeDocument/2006/relationships/customXml" Target="../customXml/item3.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2.fntdata"/><Relationship Id="rId62"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5.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8/21/2020</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备注占位符 27"/>
          <p:cNvSpPr>
            <a:spLocks noGrp="1"/>
          </p:cNvSpPr>
          <p:nvPr>
            <p:ph type="body" idx="1"/>
          </p:nvPr>
        </p:nvSpPr>
        <p:spPr/>
        <p:txBody>
          <a:bodyPr/>
          <a:lstStyle/>
          <a:p>
            <a:pPr marL="0" indent="0">
              <a:buNone/>
            </a:pPr>
            <a:endParaRPr lang="zh-CN" altLang="en-US" dirty="0">
              <a:latin typeface="Huawei Sans" panose="020C0503030203020204" pitchFamily="34" charset="0"/>
            </a:endParaRPr>
          </a:p>
        </p:txBody>
      </p:sp>
      <p:sp>
        <p:nvSpPr>
          <p:cNvPr id="4" name="幻灯片图像占位符 3"/>
          <p:cNvSpPr>
            <a:spLocks noGrp="1" noRot="1" noChangeAspect="1"/>
          </p:cNvSpPr>
          <p:nvPr>
            <p:ph type="sldImg"/>
          </p:nvPr>
        </p:nvSpPr>
        <p:spPr>
          <a:xfrm>
            <a:off x="584200" y="765175"/>
            <a:ext cx="5930900" cy="3336925"/>
          </a:xfrm>
        </p:spPr>
      </p:sp>
    </p:spTree>
    <p:extLst>
      <p:ext uri="{BB962C8B-B14F-4D97-AF65-F5344CB8AC3E}">
        <p14:creationId xmlns:p14="http://schemas.microsoft.com/office/powerpoint/2010/main" val="2183033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00000"/>
              </a:lnSpc>
            </a:pPr>
            <a:r>
              <a:rPr lang="en-US" dirty="0">
                <a:latin typeface="Huawei Sans" panose="020C0503030203020204" pitchFamily="34" charset="0"/>
              </a:rPr>
              <a:t>An LDP header is 10 bytes long. It consists of three parts: Version, PDU Length, and LDP Identifier.</a:t>
            </a:r>
          </a:p>
          <a:p>
            <a:pPr marL="368300" lvl="1" indent="-179388">
              <a:lnSpc>
                <a:spcPct val="100000"/>
              </a:lnSpc>
            </a:pPr>
            <a:r>
              <a:rPr lang="en-US" dirty="0">
                <a:latin typeface="Huawei Sans" panose="020C0503030203020204" pitchFamily="34" charset="0"/>
              </a:rPr>
              <a:t>The Version field occupies 2 bytes. It indicates the LDP version number. The current version number is 1.</a:t>
            </a:r>
          </a:p>
          <a:p>
            <a:pPr marL="368300" lvl="1" indent="-179388">
              <a:lnSpc>
                <a:spcPct val="100000"/>
              </a:lnSpc>
            </a:pPr>
            <a:r>
              <a:rPr lang="en-US" dirty="0">
                <a:latin typeface="Huawei Sans" panose="020C0503030203020204" pitchFamily="34" charset="0"/>
              </a:rPr>
              <a:t>The PDU Length field occupies 2 bytes. It indicates the packet length in bytes, excluding the Version and PDU Length fields.</a:t>
            </a:r>
          </a:p>
          <a:p>
            <a:pPr marL="368300" lvl="1" indent="-179388">
              <a:lnSpc>
                <a:spcPct val="100000"/>
              </a:lnSpc>
            </a:pPr>
            <a:r>
              <a:rPr lang="en-US" dirty="0">
                <a:latin typeface="Huawei Sans" panose="020C0503030203020204" pitchFamily="34" charset="0"/>
              </a:rPr>
              <a:t>The LDP Identifier field (that is, LDP ID) occupies 6 bytes. The first 4 bytes uniquely identify an LSR, and the last 2 bytes identify the label space of the LSR</a:t>
            </a:r>
            <a:r>
              <a:rPr lang="en-US" dirty="0" smtClean="0">
                <a:latin typeface="Huawei Sans" panose="020C0503030203020204" pitchFamily="34" charset="0"/>
              </a:rPr>
              <a:t>.</a:t>
            </a:r>
            <a:endParaRPr lang="en-US" dirty="0">
              <a:latin typeface="Huawei Sans" panose="020C0503030203020204" pitchFamily="34" charset="0"/>
            </a:endParaRPr>
          </a:p>
          <a:p>
            <a:pPr>
              <a:lnSpc>
                <a:spcPct val="100000"/>
              </a:lnSpc>
            </a:pPr>
            <a:r>
              <a:rPr lang="en-US" dirty="0">
                <a:latin typeface="Huawei Sans" panose="020C0503030203020204" pitchFamily="34" charset="0"/>
              </a:rPr>
              <a:t>An LDP message consists of five parts.</a:t>
            </a:r>
          </a:p>
          <a:p>
            <a:pPr marL="368300" lvl="1" indent="-179388">
              <a:lnSpc>
                <a:spcPct val="100000"/>
              </a:lnSpc>
            </a:pPr>
            <a:r>
              <a:rPr lang="en-US" dirty="0">
                <a:latin typeface="Huawei Sans" panose="020C0503030203020204" pitchFamily="34" charset="0"/>
              </a:rPr>
              <a:t>The U field occupies </a:t>
            </a:r>
            <a:r>
              <a:rPr lang="en-US" dirty="0" smtClean="0">
                <a:latin typeface="Huawei Sans" panose="020C0503030203020204" pitchFamily="34" charset="0"/>
              </a:rPr>
              <a:t>1 </a:t>
            </a:r>
            <a:r>
              <a:rPr lang="en-US" dirty="0">
                <a:latin typeface="Huawei Sans" panose="020C0503030203020204" pitchFamily="34" charset="0"/>
              </a:rPr>
              <a:t>bit, which is an unknown message. When an LSR receives an unknown message, the LSR returns a notification message to the message originator if the U field is 0, but ignores the message and does not respond with a notification message if the U field is 1.</a:t>
            </a:r>
          </a:p>
          <a:p>
            <a:pPr marL="368300" lvl="1" indent="-179388">
              <a:lnSpc>
                <a:spcPct val="100000"/>
              </a:lnSpc>
            </a:pPr>
            <a:r>
              <a:rPr lang="en-US" dirty="0">
                <a:latin typeface="Huawei Sans" panose="020C0503030203020204" pitchFamily="34" charset="0"/>
              </a:rPr>
              <a:t>Message Length occupies </a:t>
            </a:r>
            <a:r>
              <a:rPr lang="en-US" dirty="0" smtClean="0">
                <a:latin typeface="Huawei Sans" panose="020C0503030203020204" pitchFamily="34" charset="0"/>
              </a:rPr>
              <a:t>2 </a:t>
            </a:r>
            <a:r>
              <a:rPr lang="en-US" dirty="0">
                <a:latin typeface="Huawei Sans" panose="020C0503030203020204" pitchFamily="34" charset="0"/>
              </a:rPr>
              <a:t>bytes. It indicates the total length of Message ID, Mandatory Parameters, and Optional Parameters, in bytes.</a:t>
            </a:r>
          </a:p>
          <a:p>
            <a:pPr marL="368300" lvl="1" indent="-179388">
              <a:lnSpc>
                <a:spcPct val="100000"/>
              </a:lnSpc>
            </a:pPr>
            <a:r>
              <a:rPr lang="en-US" dirty="0">
                <a:latin typeface="Huawei Sans" panose="020C0503030203020204" pitchFamily="34" charset="0"/>
              </a:rPr>
              <a:t>Message ID occupies 32 bits. It identifies a message. </a:t>
            </a:r>
          </a:p>
          <a:p>
            <a:pPr marL="368300" lvl="1" indent="-179388">
              <a:lnSpc>
                <a:spcPct val="100000"/>
              </a:lnSpc>
            </a:pPr>
            <a:r>
              <a:rPr lang="en-US" dirty="0">
                <a:latin typeface="Huawei Sans" panose="020C0503030203020204" pitchFamily="34" charset="0"/>
              </a:rPr>
              <a:t>Each of the Mandatory Parameters and Optional Parameters fields has a variable length. </a:t>
            </a:r>
          </a:p>
          <a:p>
            <a:pPr marL="368300" lvl="1" indent="-179388">
              <a:lnSpc>
                <a:spcPct val="100000"/>
              </a:lnSpc>
            </a:pPr>
            <a:r>
              <a:rPr lang="en-US" dirty="0">
                <a:latin typeface="Huawei Sans" panose="020C0503030203020204" pitchFamily="34" charset="0"/>
              </a:rPr>
              <a:t>Message Type indicates a specific message type. Currently, common messages defined by LDP include Notification, Hello, Initialization, KeepAlive, Address, Address Withdraw, Label Mapping, Label Request, Label Abort Request, Label Withdraw, and Label Release</a:t>
            </a:r>
            <a:r>
              <a:rPr lang="en-US" dirty="0" smtClean="0">
                <a:latin typeface="Huawei Sans" panose="020C0503030203020204" pitchFamily="34" charset="0"/>
              </a:rPr>
              <a:t>.</a:t>
            </a:r>
            <a:endParaRPr 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6278098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3374355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eaLnBrk="1" hangingPunct="1">
              <a:lnSpc>
                <a:spcPct val="100000"/>
              </a:lnSpc>
              <a:spcAft>
                <a:spcPts val="0"/>
              </a:spcAft>
            </a:pPr>
            <a:r>
              <a:rPr lang="en-US" dirty="0">
                <a:latin typeface="Huawei Sans" panose="020C0503030203020204" pitchFamily="34" charset="0"/>
              </a:rPr>
              <a:t>The LDP session negotiation process can be described through the state machine. As shown in the figure, there are five states. They are Non-Existent, Initialized, OpenRec, OpenSent, and Operational.</a:t>
            </a:r>
          </a:p>
          <a:p>
            <a:pPr marL="393700" lvl="1" indent="-179388" eaLnBrk="1" hangingPunct="1">
              <a:lnSpc>
                <a:spcPct val="100000"/>
              </a:lnSpc>
              <a:spcAft>
                <a:spcPts val="0"/>
              </a:spcAft>
            </a:pPr>
            <a:r>
              <a:rPr lang="en-US" dirty="0">
                <a:latin typeface="Huawei Sans" panose="020C0503030203020204" pitchFamily="34" charset="0"/>
              </a:rPr>
              <a:t>Non-Existent: It is the initial state of an LDP session. In this state, both LSRs send Hello messages to elect the active LSR. After a TCP connection establishment success event is received, the state changes to Initialized.</a:t>
            </a:r>
          </a:p>
          <a:p>
            <a:pPr marL="393700" lvl="1" indent="-179388" eaLnBrk="1" hangingPunct="1">
              <a:lnSpc>
                <a:spcPct val="100000"/>
              </a:lnSpc>
              <a:spcAft>
                <a:spcPts val="0"/>
              </a:spcAft>
            </a:pPr>
            <a:r>
              <a:rPr lang="en-US" dirty="0">
                <a:latin typeface="Huawei Sans" panose="020C0503030203020204" pitchFamily="34" charset="0"/>
              </a:rPr>
              <a:t>Initialized: In this state, the active LSR sends an Initialization message to the passive LSR, sets the session state to OpenSent, and waits for an Initialization message. The passive LSR waits for the Initialization message sent by the active LSR. If the parameters in the received Initialization message are accepted, the passive LSR sends Initialization and KeepAlive messages, and sets the session state to OpenRec. When the active and passive LSRs receive any non-initialization message or the waiting period times out, both of them set the session state to Non-Existent.</a:t>
            </a:r>
          </a:p>
          <a:p>
            <a:pPr marL="393700" lvl="1" indent="-179388" eaLnBrk="1" hangingPunct="1">
              <a:lnSpc>
                <a:spcPct val="100000"/>
              </a:lnSpc>
              <a:spcAft>
                <a:spcPts val="0"/>
              </a:spcAft>
            </a:pPr>
            <a:r>
              <a:rPr lang="en-US" dirty="0">
                <a:latin typeface="Huawei Sans" panose="020C0503030203020204" pitchFamily="34" charset="0"/>
              </a:rPr>
              <a:t>OpenSent: It is a state after the active LSR sends an Initialization message. In the OpenSent state, the active LSR waits for the passive LSR to respond to the Initialization and KeepAlive messages. If the parameters in the received Initialization message are accepted, the active LSR sets the session state to OpenRec. However, if the parameters are not accepted or the Initialization message times out, the active LSR tears down the TCP connection and sets the session state to Non-Existent.</a:t>
            </a:r>
          </a:p>
          <a:p>
            <a:pPr marL="393700" lvl="1" indent="-179388" eaLnBrk="1" hangingPunct="1">
              <a:lnSpc>
                <a:spcPct val="100000"/>
              </a:lnSpc>
              <a:spcAft>
                <a:spcPts val="0"/>
              </a:spcAft>
            </a:pPr>
            <a:r>
              <a:rPr lang="en-US" dirty="0">
                <a:latin typeface="Huawei Sans" panose="020C0503030203020204" pitchFamily="34" charset="0"/>
              </a:rPr>
              <a:t>OpenRec: In this state, both the active and passive LSRs wait for a KeepAlive message from the peer end after they send KeepAlive messages. An LSR sets the session state to Operational state after receiving a KeepAlive message, but sets the session state to Non-Existent if a non-KeepAlive message is received or the KeepAlive message times out.</a:t>
            </a:r>
          </a:p>
          <a:p>
            <a:pPr>
              <a:lnSpc>
                <a:spcPct val="100000"/>
              </a:lnSpc>
              <a:spcAft>
                <a:spcPts val="0"/>
              </a:spcAft>
            </a:pPr>
            <a:endParaRPr lang="zh-CN" altLang="en-US" dirty="0">
              <a:latin typeface="Huawei Sans" panose="020C0503030203020204" pitchFamily="34" charset="0"/>
            </a:endParaRPr>
          </a:p>
        </p:txBody>
      </p:sp>
    </p:spTree>
    <p:extLst>
      <p:ext uri="{BB962C8B-B14F-4D97-AF65-F5344CB8AC3E}">
        <p14:creationId xmlns:p14="http://schemas.microsoft.com/office/powerpoint/2010/main" val="4095920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68887"/>
            <a:ext cx="5932800" cy="5108400"/>
          </a:xfrm>
        </p:spPr>
        <p:txBody>
          <a:bodyPr/>
          <a:lstStyle/>
          <a:p>
            <a:pPr marL="393700" lvl="1" indent="-179388" eaLnBrk="1" hangingPunct="1">
              <a:lnSpc>
                <a:spcPct val="100000"/>
              </a:lnSpc>
              <a:spcAft>
                <a:spcPts val="0"/>
              </a:spcAft>
            </a:pPr>
            <a:r>
              <a:rPr lang="en-US" dirty="0" smtClean="0">
                <a:latin typeface="Huawei Sans" panose="020C0503030203020204" pitchFamily="34" charset="0"/>
              </a:rPr>
              <a:t>Operational</a:t>
            </a:r>
            <a:r>
              <a:rPr lang="en-US" dirty="0">
                <a:latin typeface="Huawei Sans" panose="020C0503030203020204" pitchFamily="34" charset="0"/>
              </a:rPr>
              <a:t>: This state indicates that an LDP session is established successfully. In this state, all other LDP messages can be sent and received. The state changes to Non-Existent if a KeepAlive message times out, a notification message indicating a fatal error (such as a Shutdown message) is passively received, or a Shutdown message is actively sent to terminate the current session</a:t>
            </a:r>
            <a:r>
              <a:rPr lang="en-US" dirty="0" smtClean="0">
                <a:latin typeface="Huawei Sans" panose="020C0503030203020204" pitchFamily="34" charset="0"/>
              </a:rPr>
              <a:t>.</a:t>
            </a:r>
          </a:p>
          <a:p>
            <a:pPr marL="180000" marR="0" lvl="0" indent="-180000" algn="l" defTabSz="1219304" rtl="0" eaLnBrk="1" fontAlgn="auto" latinLnBrk="0" hangingPunct="1">
              <a:lnSpc>
                <a:spcPct val="100000"/>
              </a:lnSpc>
              <a:spcAft>
                <a:spcPts val="0"/>
              </a:spcAft>
              <a:buClrTx/>
              <a:buSzTx/>
              <a:buFont typeface="Huawei Sans" panose="020C0503030203020204" pitchFamily="34" charset="0"/>
              <a:buChar char="•"/>
              <a:tabLst/>
              <a:defRPr/>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The LDP state change information can be viewed using the </a:t>
            </a: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debug </a:t>
            </a:r>
            <a:r>
              <a:rPr lang="en-US" sz="1100" b="1" dirty="0" err="1" smtClean="0">
                <a:latin typeface="Huawei Sans" panose="020C0503030203020204" pitchFamily="34" charset="0"/>
                <a:ea typeface="方正兰亭黑简体" panose="02000000000000000000" pitchFamily="2" charset="-122"/>
                <a:sym typeface="Huawei Sans" panose="020C0503030203020204" pitchFamily="34" charset="0"/>
              </a:rPr>
              <a:t>mpls</a:t>
            </a: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100" b="1" dirty="0" err="1" smtClean="0">
                <a:latin typeface="Huawei Sans" panose="020C0503030203020204" pitchFamily="34" charset="0"/>
                <a:ea typeface="方正兰亭黑简体" panose="02000000000000000000" pitchFamily="2" charset="-122"/>
                <a:sym typeface="Huawei Sans" panose="020C0503030203020204" pitchFamily="34" charset="0"/>
              </a:rPr>
              <a:t>ldp</a:t>
            </a:r>
            <a:r>
              <a:rPr lang="en-US" sz="1100" b="1" dirty="0" smtClean="0">
                <a:latin typeface="Huawei Sans" panose="020C0503030203020204" pitchFamily="34" charset="0"/>
                <a:ea typeface="方正兰亭黑简体" panose="02000000000000000000" pitchFamily="2" charset="-122"/>
                <a:sym typeface="Huawei Sans" panose="020C0503030203020204" pitchFamily="34" charset="0"/>
              </a:rPr>
              <a:t> session</a:t>
            </a: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 command.</a:t>
            </a:r>
          </a:p>
          <a:p>
            <a:pPr>
              <a:lnSpc>
                <a:spcPct val="100000"/>
              </a:lnSpc>
              <a:spcAft>
                <a:spcPts val="0"/>
              </a:spcAft>
            </a:pPr>
            <a:endParaRPr lang="zh-CN" altLang="en-US" dirty="0">
              <a:latin typeface="Huawei Sans" panose="020C0503030203020204" pitchFamily="34" charset="0"/>
            </a:endParaRPr>
          </a:p>
        </p:txBody>
      </p:sp>
    </p:spTree>
    <p:extLst>
      <p:ext uri="{BB962C8B-B14F-4D97-AF65-F5344CB8AC3E}">
        <p14:creationId xmlns:p14="http://schemas.microsoft.com/office/powerpoint/2010/main" val="23417205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latin typeface="Huawei Sans" panose="020C0503030203020204" pitchFamily="34" charset="0"/>
              </a:rPr>
              <a:t>In addition to the basic discovery mechanism, the extended discovery mechanism is supported, which can be used to discover indirectly connected remote adjacencies. For details, see RFC 5036.</a:t>
            </a:r>
          </a:p>
          <a:p>
            <a:pPr lvl="0"/>
            <a:r>
              <a:rPr lang="en-US" dirty="0">
                <a:latin typeface="Huawei Sans" panose="020C0503030203020204" pitchFamily="34" charset="0"/>
                <a:ea typeface="方正兰亭黑简体" panose="02000000000000000000" pitchFamily="2" charset="-122"/>
                <a:sym typeface="Huawei Sans" panose="020C0503030203020204" pitchFamily="34" charset="0"/>
              </a:rPr>
              <a:t>LDP transport addresses are used to establish TCP connections with peers.</a:t>
            </a:r>
          </a:p>
          <a:p>
            <a:pPr marL="368300" lvl="1" indent="-179388"/>
            <a:r>
              <a:rPr lang="en-US" dirty="0">
                <a:latin typeface="Huawei Sans" panose="020C0503030203020204" pitchFamily="34" charset="0"/>
                <a:ea typeface="方正兰亭黑简体" panose="02000000000000000000" pitchFamily="2" charset="-122"/>
                <a:sym typeface="Huawei Sans" panose="020C0503030203020204" pitchFamily="34" charset="0"/>
              </a:rPr>
              <a:t>Before establishing an LDP session, two LSRs need to establish a TCP connection to exchange LDP packets.</a:t>
            </a:r>
          </a:p>
          <a:p>
            <a:pPr marL="368300" lvl="1" indent="-179388"/>
            <a:r>
              <a:rPr lang="en-US" dirty="0">
                <a:latin typeface="Huawei Sans" panose="020C0503030203020204" pitchFamily="34" charset="0"/>
                <a:ea typeface="方正兰亭黑简体" panose="02000000000000000000" pitchFamily="2" charset="-122"/>
                <a:sym typeface="Huawei Sans" panose="020C0503030203020204" pitchFamily="34" charset="0"/>
              </a:rPr>
              <a:t>A transport address of an LSR is contained in LDP Hello messages, through which an LSR can learn the transport addresses of its peers.</a:t>
            </a:r>
          </a:p>
          <a:p>
            <a:pPr marL="368300" lvl="1" indent="-179388"/>
            <a:r>
              <a:rPr lang="en-US" dirty="0">
                <a:latin typeface="Huawei Sans" panose="020C0503030203020204" pitchFamily="34" charset="0"/>
                <a:ea typeface="方正兰亭黑简体" panose="02000000000000000000" pitchFamily="2" charset="-122"/>
                <a:sym typeface="Huawei Sans" panose="020C0503030203020204" pitchFamily="34" charset="0"/>
              </a:rPr>
              <a:t>After two LSRs discover each other and learn each other's transport address through Hello messages, the LSRs attempt to perform the TCP three-way handshake (based on the transport addresses), and exchange LDP Initialization messages, Label Mapping messages, and so on. All these messages use the transport addresses of the two ends as source and destination IP addresses.</a:t>
            </a:r>
          </a:p>
          <a:p>
            <a:pPr marL="368300" lvl="1" indent="-179388"/>
            <a:r>
              <a:rPr lang="en-US" dirty="0">
                <a:latin typeface="Huawei Sans" panose="020C0503030203020204" pitchFamily="34" charset="0"/>
                <a:ea typeface="方正兰亭黑简体" panose="02000000000000000000" pitchFamily="2" charset="-122"/>
                <a:sym typeface="Huawei Sans" panose="020C0503030203020204" pitchFamily="34" charset="0"/>
              </a:rPr>
              <a:t>An LSR must have a route to the transport address of its peer.</a:t>
            </a:r>
          </a:p>
          <a:p>
            <a:pPr marL="368300" lvl="1" indent="-179388"/>
            <a:r>
              <a:rPr lang="en-US" dirty="0">
                <a:latin typeface="Huawei Sans" panose="020C0503030203020204" pitchFamily="34" charset="0"/>
                <a:ea typeface="方正兰亭黑简体" panose="02000000000000000000" pitchFamily="2" charset="-122"/>
                <a:sym typeface="Huawei Sans" panose="020C0503030203020204" pitchFamily="34" charset="0"/>
              </a:rPr>
              <a:t>By default, the transport address for a device on a public network is the LSR ID of the device, and the transport address for a device on a private network is the primary IP address of an interface on the device. </a:t>
            </a:r>
          </a:p>
          <a:p>
            <a:pPr marL="368300" lvl="1" indent="-179388"/>
            <a:r>
              <a:rPr lang="en-US" dirty="0">
                <a:latin typeface="Huawei Sans" panose="020C0503030203020204" pitchFamily="34" charset="0"/>
                <a:ea typeface="方正兰亭黑简体" panose="02000000000000000000" pitchFamily="2" charset="-122"/>
                <a:sym typeface="Huawei Sans" panose="020C0503030203020204" pitchFamily="34" charset="0"/>
              </a:rPr>
              <a:t>The </a:t>
            </a:r>
            <a:r>
              <a:rPr lang="en-US" b="1" dirty="0">
                <a:latin typeface="Huawei Sans" panose="020C0503030203020204" pitchFamily="34" charset="0"/>
                <a:ea typeface="方正兰亭黑简体" panose="02000000000000000000" pitchFamily="2" charset="-122"/>
                <a:sym typeface="Huawei Sans" panose="020C0503030203020204" pitchFamily="34" charset="0"/>
              </a:rPr>
              <a:t>mpls ldp transport-address</a:t>
            </a:r>
            <a:r>
              <a:rPr lang="en-US" dirty="0">
                <a:latin typeface="Huawei Sans" panose="020C0503030203020204" pitchFamily="34" charset="0"/>
                <a:ea typeface="方正兰亭黑简体" panose="02000000000000000000" pitchFamily="2" charset="-122"/>
                <a:sym typeface="Huawei Sans" panose="020C0503030203020204" pitchFamily="34" charset="0"/>
              </a:rPr>
              <a:t> command can be run in the interface view to change a transport address.</a:t>
            </a:r>
          </a:p>
          <a:p>
            <a:pPr marL="368300" indent="-179388"/>
            <a:endParaRPr lang="zh-CN" altLang="en-US" dirty="0">
              <a:latin typeface="Huawei Sans" panose="020C0503030203020204" pitchFamily="34" charset="0"/>
            </a:endParaRPr>
          </a:p>
        </p:txBody>
      </p:sp>
    </p:spTree>
    <p:extLst>
      <p:ext uri="{BB962C8B-B14F-4D97-AF65-F5344CB8AC3E}">
        <p14:creationId xmlns:p14="http://schemas.microsoft.com/office/powerpoint/2010/main" val="10066858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415676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0786820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latin typeface="Huawei Sans" panose="020C0503030203020204" pitchFamily="34" charset="0"/>
              </a:rPr>
              <a:t>LDP session states: </a:t>
            </a:r>
          </a:p>
          <a:p>
            <a:pPr marL="393700" lvl="1" indent="-179388"/>
            <a:r>
              <a:rPr lang="en-US" dirty="0">
                <a:latin typeface="Huawei Sans" panose="020C0503030203020204" pitchFamily="34" charset="0"/>
              </a:rPr>
              <a:t>NonExistent: initial state of an LDP session. In this state, the two ends send Hello messages to each other. After the TCP connection establishment success event is triggered, the session enters the Initialized state. </a:t>
            </a:r>
          </a:p>
          <a:p>
            <a:pPr marL="393700" lvl="1" indent="-179388"/>
            <a:r>
              <a:rPr lang="en-US" dirty="0">
                <a:latin typeface="Huawei Sans" panose="020C0503030203020204" pitchFamily="34" charset="0"/>
              </a:rPr>
              <a:t>Initialized: The LDP session is being initialized. </a:t>
            </a:r>
          </a:p>
          <a:p>
            <a:pPr marL="393700" lvl="1" indent="-179388"/>
            <a:r>
              <a:rPr lang="en-US" dirty="0">
                <a:latin typeface="Huawei Sans" panose="020C0503030203020204" pitchFamily="34" charset="0"/>
              </a:rPr>
              <a:t>OpenSent: The active LSR sends an Initialization message to the passive LSR and waits for a reply. </a:t>
            </a:r>
          </a:p>
          <a:p>
            <a:pPr marL="393700" lvl="1" indent="-179388"/>
            <a:r>
              <a:rPr lang="en-US" dirty="0">
                <a:latin typeface="Huawei Sans" panose="020C0503030203020204" pitchFamily="34" charset="0"/>
              </a:rPr>
              <a:t>Open Recv: LDP peers at both ends of the LDP session wait for a KeepAlive message from each other after the session enters the initialization state. If they receive each other's KeepAlive message, the LDP session enters the Operational state. </a:t>
            </a:r>
          </a:p>
          <a:p>
            <a:pPr marL="393700" lvl="1" indent="-179388"/>
            <a:r>
              <a:rPr lang="en-US" dirty="0">
                <a:latin typeface="Huawei Sans" panose="020C0503030203020204" pitchFamily="34" charset="0"/>
              </a:rPr>
              <a:t>Operational: The LDP session is established successfully.</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35631911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2265053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8416568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6093536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499671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latin typeface="Huawei Sans" panose="020C0503030203020204" pitchFamily="34" charset="0"/>
              </a:rPr>
              <a:t>Label assignment: An LSR </a:t>
            </a:r>
            <a:r>
              <a:rPr lang="en-US" dirty="0" smtClean="0">
                <a:latin typeface="Huawei Sans" panose="020C0503030203020204" pitchFamily="34" charset="0"/>
              </a:rPr>
              <a:t>assigns </a:t>
            </a:r>
            <a:r>
              <a:rPr lang="en-US" dirty="0">
                <a:latin typeface="Huawei Sans" panose="020C0503030203020204" pitchFamily="34" charset="0"/>
              </a:rPr>
              <a:t>a label from the local label space and binds it with a FEC.</a:t>
            </a:r>
          </a:p>
          <a:p>
            <a:r>
              <a:rPr lang="en-US" dirty="0">
                <a:latin typeface="Huawei Sans" panose="020C0503030203020204" pitchFamily="34" charset="0"/>
              </a:rPr>
              <a:t>Label distribution: An LSR notifies the upstream LSR of the binding between labels and FECs.</a:t>
            </a:r>
          </a:p>
          <a:p>
            <a:r>
              <a:rPr lang="en-US" dirty="0">
                <a:latin typeface="Huawei Sans" panose="020C0503030203020204" pitchFamily="34" charset="0"/>
              </a:rPr>
              <a:t>When the DU label advertisement mode is used, an LSR can assign labels to all its peers by default. Specifically, each LSR can distribute label mappings to all its peers, regardless of whether the LSR is an upstream or a downstream one. If an LSR distributes labels only to upstream peers, it must identify its upstream and downstream nodes based on routing information before sending Label Mapping messages. An upstream node cannot send Label Mapping messages to its downstream node.</a:t>
            </a: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5405252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sz="1100" dirty="0">
                <a:solidFill>
                  <a:schemeClr val="tx1"/>
                </a:solidFill>
                <a:latin typeface="Huawei Sans" panose="020C0503030203020204" pitchFamily="34" charset="0"/>
                <a:ea typeface="+mn-ea"/>
                <a:cs typeface="+mn-cs"/>
              </a:rPr>
              <a:t>An LSR advertises label mappings to an upstream peer only after receiving Label Request messages from the upstream peer.</a:t>
            </a:r>
          </a:p>
        </p:txBody>
      </p:sp>
    </p:spTree>
    <p:extLst>
      <p:ext uri="{BB962C8B-B14F-4D97-AF65-F5344CB8AC3E}">
        <p14:creationId xmlns:p14="http://schemas.microsoft.com/office/powerpoint/2010/main" val="25330720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a:latin typeface="Huawei Sans" panose="020C0503030203020204" pitchFamily="34" charset="0"/>
              </a:rPr>
              <a:t>The label distribution control mode works with the label advertisement mode:</a:t>
            </a:r>
          </a:p>
          <a:p>
            <a:pPr marL="381000" marR="0" lvl="1" indent="-179388"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dirty="0">
                <a:latin typeface="Huawei Sans" panose="020C0503030203020204" pitchFamily="34" charset="0"/>
              </a:rPr>
              <a:t>If the network shown in the figure uses the DU label advertisement mode, R2 and R3 can actively notify the upstream LSR of the label binding for the FEC 192.168.4.0/24 even if the upstream LSR does not send Label Request messages and R2 and R3 do not receive label binding information from the downstream LSR.</a:t>
            </a:r>
          </a:p>
          <a:p>
            <a:pPr marL="381000" lvl="1" indent="-179388"/>
            <a:r>
              <a:rPr lang="en-US" dirty="0">
                <a:latin typeface="Huawei Sans" panose="020C0503030203020204" pitchFamily="34" charset="0"/>
              </a:rPr>
              <a:t>If the network uses the DoD label advertisement mode, R2 and R3 can notify the upstream LSR of the label binding for the FEC 192.168.4.0/24 given that R2 and R3 have received Label Request messages from the upstream LSR, regardless of whether R2 and R3 have received label binding information from the downstream LSR.</a:t>
            </a:r>
          </a:p>
          <a:p>
            <a:pPr marL="381000" indent="-179388"/>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903160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a:latin typeface="Huawei Sans" panose="020C0503030203020204" pitchFamily="34" charset="0"/>
              </a:rPr>
              <a:t>In ordered label distribution control mode, an LSR can send a Label Mapping message to its upstream node only when the LSR receives Label Mapping messages of a FEC from the </a:t>
            </a:r>
            <a:r>
              <a:rPr lang="en-US" altLang="zh-CN" sz="1100" dirty="0" smtClean="0"/>
              <a:t>downstream</a:t>
            </a:r>
            <a:r>
              <a:rPr lang="en-US" dirty="0" smtClean="0">
                <a:latin typeface="Huawei Sans" panose="020C0503030203020204" pitchFamily="34" charset="0"/>
              </a:rPr>
              <a:t> </a:t>
            </a:r>
            <a:r>
              <a:rPr lang="en-US" dirty="0">
                <a:latin typeface="Huawei Sans" panose="020C0503030203020204" pitchFamily="34" charset="0"/>
              </a:rPr>
              <a:t>of the FEC or when the LSR is the egress of an LSP.</a:t>
            </a:r>
          </a:p>
          <a:p>
            <a:pPr marL="393700" marR="0" lvl="1" indent="-179388"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dirty="0">
                <a:latin typeface="Huawei Sans" panose="020C0503030203020204" pitchFamily="34" charset="0"/>
              </a:rPr>
              <a:t>If the network shown in the figure uses the DU label advertisement mode, an LSR sends the label binding information of the FEC 192.168.4.0/24 to its upstream node only after the LSR receives the label binding information of the FEC from its downstream node, even if the upstream node has sent Label Request messages. Therefore, the initiator for LSP establishment must be an egress LSR (R4 in this example).</a:t>
            </a:r>
          </a:p>
          <a:p>
            <a:pPr marL="393700" marR="0" lvl="1" indent="-179388"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dirty="0">
                <a:latin typeface="Huawei Sans" panose="020C0503030203020204" pitchFamily="34" charset="0"/>
              </a:rPr>
              <a:t>If the network uses the DoD label advertisement mode, an LSR advertises the label binding information of the FEC </a:t>
            </a:r>
            <a:r>
              <a:rPr lang="en-US" sz="1100" dirty="0">
                <a:latin typeface="Huawei Sans" panose="020C0503030203020204" pitchFamily="34" charset="0"/>
                <a:ea typeface="方正兰亭黑简体" panose="02000000000000000000" pitchFamily="2" charset="-122"/>
                <a:sym typeface="Huawei Sans" panose="020C0503030203020204" pitchFamily="34" charset="0"/>
              </a:rPr>
              <a:t>192.168.4.0/24</a:t>
            </a:r>
            <a:r>
              <a:rPr lang="en-US" dirty="0">
                <a:latin typeface="Huawei Sans" panose="020C0503030203020204" pitchFamily="34" charset="0"/>
              </a:rPr>
              <a:t> to the upstream node only after the LSR receives Label Request messages from the upstream node as well as the label binding information of the FEC from the downstream node. Therefore, a Label Request message can be initiated by the ingress LSR (R1) only. After a Label Request is sent hop by hop to the egress LSR (R4), R4 advertises a Label Mapping message to the upstream LSR to establish an LSP.</a:t>
            </a:r>
          </a:p>
          <a:p>
            <a:pPr marL="393700" lvl="1" indent="-179388"/>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22713007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dirty="0">
                <a:latin typeface="Huawei Sans" panose="020C0503030203020204" pitchFamily="34" charset="0"/>
              </a:rPr>
              <a:t>If MPLS is deployed on an IP network, an LSR uses the IP routing table to determine whether a label mapping is received from the next hop.</a:t>
            </a: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dirty="0">
                <a:latin typeface="Huawei Sans" panose="020C0503030203020204" pitchFamily="34" charset="0"/>
              </a:rPr>
              <a:t>In liberal mode, a new LSP can be quickly established when routes change, because all received labels are retained, which is the biggest advantage of this mode. The disadvantage is that unnecessary label mappings are distributed and maintained.</a:t>
            </a:r>
          </a:p>
          <a:p>
            <a:pPr marL="393700" marR="0" lvl="1" indent="-179388"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dirty="0">
                <a:latin typeface="Huawei Sans" panose="020C0503030203020204" pitchFamily="34" charset="0"/>
              </a:rPr>
              <a:t>In DU label advertisement mode, if the liberal label retention mode is used, R3 retains the labels of the FEC 192.168.1.0/24 sent by all LDP peers (R2 and R5 in this example), regardless of whether R2 and R5 are the next hops of the routes to 192.168.1.0/24 in the IP routing table.</a:t>
            </a:r>
          </a:p>
          <a:p>
            <a:pPr marL="393700" lvl="1" indent="-179388" eaLnBrk="1" hangingPunct="1"/>
            <a:r>
              <a:rPr lang="en-US" dirty="0">
                <a:latin typeface="Huawei Sans" panose="020C0503030203020204" pitchFamily="34" charset="0"/>
              </a:rPr>
              <a:t>In DoD label advertisement mode, if the liberal label retention mode is used, an LSR requests labels from all LDP peers. However, the DoD label advertisement mode is generally used together with the conservative label retention mode.</a:t>
            </a:r>
          </a:p>
          <a:p>
            <a:pPr marL="393700" indent="-179388"/>
            <a:endParaRPr lang="zh-CN" altLang="en-US" dirty="0">
              <a:latin typeface="Huawei Sans" panose="020C0503030203020204" pitchFamily="34" charset="0"/>
            </a:endParaRPr>
          </a:p>
        </p:txBody>
      </p:sp>
    </p:spTree>
    <p:extLst>
      <p:ext uri="{BB962C8B-B14F-4D97-AF65-F5344CB8AC3E}">
        <p14:creationId xmlns:p14="http://schemas.microsoft.com/office/powerpoint/2010/main" val="36558391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a:latin typeface="Huawei Sans" panose="020C0503030203020204" pitchFamily="34" charset="0"/>
              </a:rPr>
              <a:t>The advantage of the conservative mode is that only the labels that will be used to forward data are retained and maintained, thereby saving the label space.</a:t>
            </a:r>
          </a:p>
          <a:p>
            <a:pPr marL="393700" lvl="1" indent="-179388"/>
            <a:r>
              <a:rPr lang="en-US" dirty="0">
                <a:latin typeface="Huawei Sans" panose="020C0503030203020204" pitchFamily="34" charset="0"/>
              </a:rPr>
              <a:t>In DU label advertisement mode, an LSR may receive Label Mapping messages for the same network segment </a:t>
            </a:r>
            <a:r>
              <a:rPr lang="en-US" dirty="0" smtClean="0">
                <a:latin typeface="Huawei Sans" panose="020C0503030203020204" pitchFamily="34" charset="0"/>
              </a:rPr>
              <a:t>(FEC) from </a:t>
            </a:r>
            <a:r>
              <a:rPr lang="en-US" dirty="0">
                <a:latin typeface="Huawei Sans" panose="020C0503030203020204" pitchFamily="34" charset="0"/>
              </a:rPr>
              <a:t>multiple LDP peers. As shown in the figure, R3 receives Label Mapping messages for the network segment 192.168.1.0/24 from both R2 and R5. If the conservative label retention mode is used, R3 retains only the label sent by the next hop R2 and discards the label sent by the non-next hop R5.</a:t>
            </a:r>
          </a:p>
          <a:p>
            <a:pPr marL="393700" lvl="1" indent="-179388"/>
            <a:r>
              <a:rPr lang="en-US" dirty="0">
                <a:latin typeface="Huawei Sans" panose="020C0503030203020204" pitchFamily="34" charset="0"/>
              </a:rPr>
              <a:t>In DoD label advertisement mode, an LSR uses routing information to determine its next hop and requests labels only from the next hop.</a:t>
            </a:r>
          </a:p>
          <a:p>
            <a:r>
              <a:rPr lang="en-US" dirty="0">
                <a:latin typeface="Huawei Sans" panose="020C0503030203020204" pitchFamily="34" charset="0"/>
              </a:rPr>
              <a:t>If the next hop of </a:t>
            </a:r>
            <a:r>
              <a:rPr lang="en-US" dirty="0" smtClean="0">
                <a:latin typeface="Huawei Sans" panose="020C0503030203020204" pitchFamily="34" charset="0"/>
              </a:rPr>
              <a:t>a</a:t>
            </a:r>
            <a:r>
              <a:rPr lang="en-US" baseline="0" dirty="0" smtClean="0">
                <a:latin typeface="Huawei Sans" panose="020C0503030203020204" pitchFamily="34" charset="0"/>
              </a:rPr>
              <a:t> FEC</a:t>
            </a:r>
            <a:r>
              <a:rPr lang="en-US" dirty="0" smtClean="0">
                <a:latin typeface="Huawei Sans" panose="020C0503030203020204" pitchFamily="34" charset="0"/>
              </a:rPr>
              <a:t> </a:t>
            </a:r>
            <a:r>
              <a:rPr lang="en-US" dirty="0">
                <a:latin typeface="Huawei Sans" panose="020C0503030203020204" pitchFamily="34" charset="0"/>
              </a:rPr>
              <a:t>changes, either of the following situations occurs:</a:t>
            </a:r>
          </a:p>
          <a:p>
            <a:pPr marL="393700" lvl="1" indent="-179388"/>
            <a:r>
              <a:rPr lang="en-US" dirty="0">
                <a:latin typeface="Huawei Sans" panose="020C0503030203020204" pitchFamily="34" charset="0"/>
              </a:rPr>
              <a:t>In liberal label retention mode, the LSR can use an existing label advertised by a non-next </a:t>
            </a:r>
            <a:r>
              <a:rPr lang="en-US" dirty="0" smtClean="0">
                <a:latin typeface="Huawei Sans" panose="020C0503030203020204" pitchFamily="34" charset="0"/>
              </a:rPr>
              <a:t>hop LSR </a:t>
            </a:r>
            <a:r>
              <a:rPr lang="en-US" dirty="0">
                <a:latin typeface="Huawei Sans" panose="020C0503030203020204" pitchFamily="34" charset="0"/>
              </a:rPr>
              <a:t>to quickly establish an LSP. The liberal mode requires more memory and label space.</a:t>
            </a:r>
          </a:p>
          <a:p>
            <a:pPr marL="393700" lvl="1" indent="-179388"/>
            <a:r>
              <a:rPr lang="en-US" dirty="0">
                <a:latin typeface="Huawei Sans" panose="020C0503030203020204" pitchFamily="34" charset="0"/>
              </a:rPr>
              <a:t>In conservative label retention mode, the LSR retains the labels advertised by the next hop only. This mode saves memory and label space but consumes more time to reestablish the LSP.</a:t>
            </a:r>
          </a:p>
          <a:p>
            <a:pPr marL="393700" lvl="1" indent="-179388"/>
            <a:r>
              <a:rPr lang="en-US" dirty="0">
                <a:latin typeface="Huawei Sans" panose="020C0503030203020204" pitchFamily="34" charset="0"/>
              </a:rPr>
              <a:t>An LSR that has a limited label space usually uses the conservative mode and DoD mode.</a:t>
            </a:r>
          </a:p>
        </p:txBody>
      </p:sp>
      <p:sp>
        <p:nvSpPr>
          <p:cNvPr id="4" name="幻灯片图像占位符 3"/>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26976791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During label advertisement, R3 is the egress of the FEC 192.168.3.0/24. During label distribution, R3 assigns label 3 to the FEC and advertises the label binding information to R2.</a:t>
            </a: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During data forwarding, R2, as the penultimate hop to 192.168.3.0, finds that the outgoing label value is 3. Then, R2 removes the label header and forwards the IP packet to R3. R3 only needs to query the FIB once to obtain the corresponding forwarding information, improving the forwarding efficiency.</a:t>
            </a: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endParaRPr lang="zh-CN" altLang="en-US" sz="1100" dirty="0" smtClean="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41882581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0812746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latin typeface="Huawei Sans" panose="020C0503030203020204" pitchFamily="34" charset="0"/>
              </a:rPr>
              <a:t>Run the </a:t>
            </a:r>
            <a:r>
              <a:rPr lang="en-US" b="1" dirty="0">
                <a:latin typeface="Huawei Sans" panose="020C0503030203020204" pitchFamily="34" charset="0"/>
              </a:rPr>
              <a:t>label advertise { explicit-null | implicit-null | non-null }</a:t>
            </a:r>
            <a:r>
              <a:rPr lang="en-US" dirty="0">
                <a:latin typeface="Huawei Sans" panose="020C0503030203020204" pitchFamily="34" charset="0"/>
              </a:rPr>
              <a:t> command in the MPLS view to configure the label to be assigned to the penultimate hop.</a:t>
            </a:r>
          </a:p>
          <a:p>
            <a:r>
              <a:rPr lang="en-US" dirty="0">
                <a:latin typeface="Huawei Sans" panose="020C0503030203020204" pitchFamily="34" charset="0"/>
              </a:rPr>
              <a:t>You can specify one of the following parameters:</a:t>
            </a:r>
          </a:p>
          <a:p>
            <a:pPr marL="381000" lvl="1" indent="-179388"/>
            <a:r>
              <a:rPr lang="en-US" b="1" dirty="0">
                <a:latin typeface="Huawei Sans" panose="020C0503030203020204" pitchFamily="34" charset="0"/>
              </a:rPr>
              <a:t>implicit-null</a:t>
            </a:r>
            <a:r>
              <a:rPr lang="en-US" dirty="0">
                <a:latin typeface="Huawei Sans" panose="020C0503030203020204" pitchFamily="34" charset="0"/>
              </a:rPr>
              <a:t>: is the default value. If this parameter is set, an egress assigns an implicit null label with the value of 3 to the penultimate hop.</a:t>
            </a:r>
          </a:p>
          <a:p>
            <a:pPr marL="381000" lvl="1" indent="-179388"/>
            <a:r>
              <a:rPr lang="en-US" b="1" dirty="0">
                <a:latin typeface="Huawei Sans" panose="020C0503030203020204" pitchFamily="34" charset="0"/>
              </a:rPr>
              <a:t>explicit-null</a:t>
            </a:r>
            <a:r>
              <a:rPr lang="en-US" dirty="0">
                <a:latin typeface="Huawei Sans" panose="020C0503030203020204" pitchFamily="34" charset="0"/>
              </a:rPr>
              <a:t>: If this parameter is set, an egress assigns an explicit null label with the value of 0 to the penultimate hop. The </a:t>
            </a:r>
            <a:r>
              <a:rPr lang="en-US" b="1" dirty="0">
                <a:latin typeface="Huawei Sans" panose="020C0503030203020204" pitchFamily="34" charset="0"/>
              </a:rPr>
              <a:t>explicit-null</a:t>
            </a:r>
            <a:r>
              <a:rPr lang="en-US" dirty="0">
                <a:latin typeface="Huawei Sans" panose="020C0503030203020204" pitchFamily="34" charset="0"/>
              </a:rPr>
              <a:t> parameter can be set if MPLS QoS attributes need to be used.</a:t>
            </a:r>
          </a:p>
          <a:p>
            <a:pPr marL="381000" lvl="1" indent="-179388"/>
            <a:r>
              <a:rPr lang="en-US" b="1" dirty="0">
                <a:latin typeface="Huawei Sans" panose="020C0503030203020204" pitchFamily="34" charset="0"/>
              </a:rPr>
              <a:t>non-null</a:t>
            </a:r>
            <a:r>
              <a:rPr lang="en-US" dirty="0">
                <a:latin typeface="Huawei Sans" panose="020C0503030203020204" pitchFamily="34" charset="0"/>
              </a:rPr>
              <a:t>: If this parameter is set, an egress assigns a common label with a value greater than or equal to 16 to the penultimate hop.</a:t>
            </a:r>
          </a:p>
          <a:p>
            <a:pPr marL="381000" indent="-179388"/>
            <a:endParaRPr lang="zh-CN" altLang="en-US" dirty="0">
              <a:latin typeface="Huawei Sans" panose="020C0503030203020204" pitchFamily="34" charset="0"/>
            </a:endParaRPr>
          </a:p>
        </p:txBody>
      </p:sp>
    </p:spTree>
    <p:extLst>
      <p:ext uri="{BB962C8B-B14F-4D97-AF65-F5344CB8AC3E}">
        <p14:creationId xmlns:p14="http://schemas.microsoft.com/office/powerpoint/2010/main" val="14398876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latin typeface="Huawei Sans" panose="020C0503030203020204" pitchFamily="34" charset="0"/>
              </a:rPr>
              <a:t>LDP mentioned in this course refers to that defined in RFC 3036 for the first time. This protocol has been replaced by </a:t>
            </a:r>
            <a:r>
              <a:rPr lang="en-US" dirty="0" smtClean="0">
                <a:latin typeface="Huawei Sans" panose="020C0503030203020204" pitchFamily="34" charset="0"/>
              </a:rPr>
              <a:t>RFC </a:t>
            </a:r>
            <a:r>
              <a:rPr lang="en-US" dirty="0">
                <a:latin typeface="Huawei Sans" panose="020C0503030203020204" pitchFamily="34" charset="0"/>
              </a:rPr>
              <a:t>5036.</a:t>
            </a: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dirty="0">
                <a:latin typeface="Huawei Sans" panose="020C0503030203020204" pitchFamily="34" charset="0"/>
              </a:rPr>
              <a:t>Other label distribution protocols include MP-BGP and RSVP.</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299432700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07070781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dirty="0">
                <a:latin typeface="Huawei Sans" panose="020C0503030203020204" pitchFamily="34" charset="0"/>
              </a:rPr>
              <a:t>Currently, Huawei devices use the DU + Ordered + Liberal modes by default.</a:t>
            </a:r>
          </a:p>
          <a:p>
            <a:pPr lvl="0"/>
            <a:r>
              <a:rPr lang="en-US" dirty="0">
                <a:latin typeface="Huawei Sans" panose="020C0503030203020204" pitchFamily="34" charset="0"/>
              </a:rPr>
              <a:t>For a packet that enters the MPLS domain from R1 and is destined for 192.168.4.0/24, R1 is the ingress LSR, and R4 is the egress LSR.</a:t>
            </a:r>
          </a:p>
          <a:p>
            <a:pPr lvl="0"/>
            <a:endParaRPr lang="zh-CN" altLang="en-US" dirty="0" smtClean="0">
              <a:latin typeface="Huawei Sans" panose="020C0503030203020204" pitchFamily="34" charset="0"/>
            </a:endParaRP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9899078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latin typeface="Huawei Sans" panose="020C0503030203020204" pitchFamily="34" charset="0"/>
              </a:rPr>
              <a:t>Note: </a:t>
            </a:r>
            <a:r>
              <a:rPr lang="en-US" dirty="0" smtClean="0">
                <a:latin typeface="Huawei Sans" panose="020C0503030203020204" pitchFamily="34" charset="0"/>
              </a:rPr>
              <a:t>By default, 32-bit host IP routes are used to trigger LSP establishment. </a:t>
            </a:r>
            <a:r>
              <a:rPr lang="en-US" dirty="0">
                <a:latin typeface="Huawei Sans" panose="020C0503030203020204" pitchFamily="34" charset="0"/>
              </a:rPr>
              <a:t>You can manually trigger the establishment of an LSP with non-32-bit host IP routes.</a:t>
            </a:r>
          </a:p>
        </p:txBody>
      </p:sp>
    </p:spTree>
    <p:extLst>
      <p:ext uri="{BB962C8B-B14F-4D97-AF65-F5344CB8AC3E}">
        <p14:creationId xmlns:p14="http://schemas.microsoft.com/office/powerpoint/2010/main" val="350467947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13539393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sz="1100" dirty="0">
                <a:latin typeface="Huawei Sans" panose="020C0503030203020204" pitchFamily="34" charset="0"/>
              </a:rPr>
              <a:t>Note: If R2 fails, OSPF routes re-converge. The next hop of the route 192.168.4.0/24 in the routing table of R1 is switched to R3. In this case, R1 uses the label advertised by R3 for 192.168.4.0/24.</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181292884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a:lnSpc>
                <a:spcPts val="2200"/>
              </a:lnSpc>
            </a:pPr>
            <a:r>
              <a:rPr lang="en-US" sz="1100" dirty="0">
                <a:latin typeface="Huawei Sans" panose="020C0503030203020204" pitchFamily="34" charset="0"/>
              </a:rPr>
              <a:t>When R1 receives an IP packet destined for 192.168.4.1, it searches the FIB for a forwarding entry matching the destination IP address of the packet, and finds that the tunnel ID in the matching entry is not 0. As such, R1 continues to search for an NHLFE matching the tunnel ID, pushes a label to the IP packet, and forwards the packet. The outbound interface is GE 0/0/0, the next hop is R2, and the outgoing label is 1021. Therefore, R1 adds a label header to the packet and forwards the packet.</a:t>
            </a:r>
          </a:p>
          <a:p>
            <a:pPr>
              <a:lnSpc>
                <a:spcPts val="2200"/>
              </a:lnSpc>
            </a:pPr>
            <a:endParaRPr lang="zh-CN" altLang="en-US" dirty="0">
              <a:latin typeface="Huawei Sans" panose="020C0503030203020204" pitchFamily="34" charset="0"/>
            </a:endParaRPr>
          </a:p>
        </p:txBody>
      </p:sp>
    </p:spTree>
    <p:extLst>
      <p:ext uri="{BB962C8B-B14F-4D97-AF65-F5344CB8AC3E}">
        <p14:creationId xmlns:p14="http://schemas.microsoft.com/office/powerpoint/2010/main" val="429378142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a:lnSpc>
                <a:spcPts val="2200"/>
              </a:lnSpc>
            </a:pPr>
            <a:r>
              <a:rPr lang="en-US" sz="1100" dirty="0">
                <a:latin typeface="Huawei Sans" panose="020C0503030203020204" pitchFamily="34" charset="0"/>
              </a:rPr>
              <a:t>When R2 receives a packet with label 1021, it searches for a matching ILM entry and an NHLFE matching the ILM entry. Then, R2 changes the label of the packet to 1041 and forwards the packet through the matching outbound interface.</a:t>
            </a:r>
          </a:p>
          <a:p>
            <a:pPr>
              <a:lnSpc>
                <a:spcPts val="2200"/>
              </a:lnSpc>
            </a:pPr>
            <a:endParaRPr lang="zh-CN" altLang="en-US" dirty="0">
              <a:latin typeface="Huawei Sans" panose="020C0503030203020204" pitchFamily="34" charset="0"/>
            </a:endParaRPr>
          </a:p>
        </p:txBody>
      </p:sp>
    </p:spTree>
    <p:extLst>
      <p:ext uri="{BB962C8B-B14F-4D97-AF65-F5344CB8AC3E}">
        <p14:creationId xmlns:p14="http://schemas.microsoft.com/office/powerpoint/2010/main" val="102843047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ts val="2200"/>
              </a:lnSpc>
              <a:spcBef>
                <a:spcPts val="0"/>
              </a:spcBef>
              <a:spcAft>
                <a:spcPts val="600"/>
              </a:spcAft>
              <a:buClrTx/>
              <a:buSzTx/>
              <a:buFont typeface="Huawei Sans" panose="020C0503030203020204" pitchFamily="34" charset="0"/>
              <a:buChar char="•"/>
              <a:tabLst/>
              <a:defRPr/>
            </a:pPr>
            <a:r>
              <a:rPr lang="en-US" sz="1100" dirty="0">
                <a:latin typeface="Huawei Sans" panose="020C0503030203020204" pitchFamily="34" charset="0"/>
              </a:rPr>
              <a:t>When R4 receives a packet with label 1041, it searches for a matching ILM entry and </a:t>
            </a:r>
            <a:r>
              <a:rPr lang="en-US" sz="1100" dirty="0" smtClean="0">
                <a:latin typeface="Huawei Sans" panose="020C0503030203020204" pitchFamily="34" charset="0"/>
              </a:rPr>
              <a:t>finds</a:t>
            </a:r>
            <a:r>
              <a:rPr lang="en-US" sz="1100" baseline="0" dirty="0" smtClean="0">
                <a:latin typeface="Huawei Sans" panose="020C0503030203020204" pitchFamily="34" charset="0"/>
              </a:rPr>
              <a:t> that the operation type is pop</a:t>
            </a:r>
            <a:r>
              <a:rPr lang="en-US" sz="1100" dirty="0" smtClean="0">
                <a:latin typeface="Huawei Sans" panose="020C0503030203020204" pitchFamily="34" charset="0"/>
              </a:rPr>
              <a:t>. </a:t>
            </a:r>
            <a:r>
              <a:rPr lang="en-US" sz="1100" dirty="0">
                <a:latin typeface="Huawei Sans" panose="020C0503030203020204" pitchFamily="34" charset="0"/>
              </a:rPr>
              <a:t>R4 </a:t>
            </a:r>
            <a:r>
              <a:rPr lang="en-US" sz="1100" dirty="0" smtClean="0">
                <a:latin typeface="Huawei Sans" panose="020C0503030203020204" pitchFamily="34" charset="0"/>
              </a:rPr>
              <a:t>then performs </a:t>
            </a:r>
            <a:r>
              <a:rPr lang="en-US" sz="1100" dirty="0">
                <a:latin typeface="Huawei Sans" panose="020C0503030203020204" pitchFamily="34" charset="0"/>
              </a:rPr>
              <a:t>a pop operation to remove the outer label from the packet. The packet then becomes a standard IP packet, and therefore R4 performs the standard IP forwarding on the packet.</a:t>
            </a: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sz="1100" dirty="0">
                <a:latin typeface="Huawei Sans" panose="020C0503030203020204" pitchFamily="34" charset="0"/>
              </a:rPr>
              <a:t>When R4 forwards the packet, it searches the LFIB and FIB. How can the forwarding efficiency be improved on the egress LSR (R4)?</a:t>
            </a:r>
          </a:p>
          <a:p>
            <a:pPr marL="180000" marR="0" lvl="0" indent="-180000" algn="l" defTabSz="1219304" rtl="0" eaLnBrk="1" fontAlgn="auto" latinLnBrk="0" hangingPunct="1">
              <a:lnSpc>
                <a:spcPts val="2200"/>
              </a:lnSpc>
              <a:spcBef>
                <a:spcPts val="0"/>
              </a:spcBef>
              <a:spcAft>
                <a:spcPts val="600"/>
              </a:spcAft>
              <a:buClrTx/>
              <a:buSzTx/>
              <a:buFont typeface="Huawei Sans" panose="020C0503030203020204" pitchFamily="34" charset="0"/>
              <a:buChar char="•"/>
              <a:tabLst/>
              <a:defRPr/>
            </a:pPr>
            <a:endParaRPr lang="zh-CN" altLang="en-US" dirty="0">
              <a:latin typeface="Huawei Sans" panose="020C0503030203020204" pitchFamily="34" charset="0"/>
            </a:endParaRPr>
          </a:p>
        </p:txBody>
      </p:sp>
    </p:spTree>
    <p:extLst>
      <p:ext uri="{BB962C8B-B14F-4D97-AF65-F5344CB8AC3E}">
        <p14:creationId xmlns:p14="http://schemas.microsoft.com/office/powerpoint/2010/main" val="309040772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0581679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2365836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7161781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2691206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latin typeface="Huawei Sans" panose="020C0503030203020204" pitchFamily="34" charset="0"/>
              </a:rPr>
              <a:t>BGP routes can also be used to trigger LDP LSP establishment. This trigger policy is not covered in this course.</a:t>
            </a:r>
          </a:p>
        </p:txBody>
      </p:sp>
    </p:spTree>
    <p:extLst>
      <p:ext uri="{BB962C8B-B14F-4D97-AF65-F5344CB8AC3E}">
        <p14:creationId xmlns:p14="http://schemas.microsoft.com/office/powerpoint/2010/main" val="253673401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9928012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5578184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2258201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1870199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31685058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228600" lvl="0" indent="-228600">
              <a:buFont typeface="+mj-lt"/>
              <a:buAutoNum type="arabicPeriod"/>
            </a:pPr>
            <a:r>
              <a:rPr lang="en-US" dirty="0" smtClean="0">
                <a:latin typeface="Huawei Sans" panose="020C0503030203020204" pitchFamily="34" charset="0"/>
              </a:rPr>
              <a:t>C</a:t>
            </a:r>
            <a:endParaRPr lang="en-US" dirty="0">
              <a:latin typeface="Huawei Sans" panose="020C0503030203020204" pitchFamily="34" charset="0"/>
            </a:endParaRPr>
          </a:p>
          <a:p>
            <a:pPr marL="228600" lvl="0" indent="-228600">
              <a:buFont typeface="+mj-lt"/>
              <a:buAutoNum type="arabicPeriod"/>
            </a:pPr>
            <a:r>
              <a:rPr lang="en-US" dirty="0">
                <a:latin typeface="Huawei Sans" panose="020C0503030203020204" pitchFamily="34" charset="0"/>
              </a:rPr>
              <a:t>B</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238537528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97408599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3715556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8507525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1886202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79463"/>
            <a:ext cx="5934075" cy="3338512"/>
          </a:xfrm>
        </p:spPr>
      </p:sp>
      <p:sp>
        <p:nvSpPr>
          <p:cNvPr id="3" name="Notes Placeholder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8547672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sz="1100" dirty="0">
                <a:solidFill>
                  <a:srgbClr val="333333"/>
                </a:solidFill>
                <a:latin typeface="Huawei Sans" panose="020C0503030203020204" pitchFamily="34" charset="0"/>
                <a:ea typeface="方正兰亭黑简体" panose="02000000000000000000" pitchFamily="2" charset="-122"/>
                <a:sym typeface="Huawei Sans" panose="020C0503030203020204" pitchFamily="34" charset="0"/>
              </a:rPr>
              <a:t>This course takes the device-based label space as an example.</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17802086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eaLnBrk="1" hangingPunct="1"/>
            <a:r>
              <a:rPr lang="en-US" dirty="0">
                <a:latin typeface="Huawei Sans" panose="020C0503030203020204" pitchFamily="34" charset="0"/>
              </a:rPr>
              <a:t>LDP messages are classified into four types by function: discovery, session, advertisement, and notification.</a:t>
            </a:r>
          </a:p>
          <a:p>
            <a:pPr marL="355600" lvl="1" indent="-177800" eaLnBrk="1" hangingPunct="1"/>
            <a:r>
              <a:rPr lang="en-US" dirty="0">
                <a:latin typeface="Huawei Sans" panose="020C0503030203020204" pitchFamily="34" charset="0"/>
              </a:rPr>
              <a:t>Discovery messages: announce and maintain the presence of LSRs on a network. Hello messages belong to this category.</a:t>
            </a:r>
          </a:p>
          <a:p>
            <a:pPr marL="355600" lvl="1" indent="-177800" eaLnBrk="1" hangingPunct="1"/>
            <a:r>
              <a:rPr lang="en-US" dirty="0">
                <a:latin typeface="Huawei Sans" panose="020C0503030203020204" pitchFamily="34" charset="0"/>
              </a:rPr>
              <a:t>Session messages: establish, maintain, and terminate sessions between LDP peers. Initialization and KeepAlive messages belong to this category.</a:t>
            </a:r>
          </a:p>
          <a:p>
            <a:pPr marL="355600" lvl="1" indent="-177800" eaLnBrk="1" hangingPunct="1"/>
            <a:r>
              <a:rPr lang="en-US" dirty="0">
                <a:latin typeface="Huawei Sans" panose="020C0503030203020204" pitchFamily="34" charset="0"/>
              </a:rPr>
              <a:t>Advertisement messages: generate, change, and delete label mappings for FECs.</a:t>
            </a:r>
          </a:p>
          <a:p>
            <a:pPr marL="355600" lvl="1" indent="-177800" eaLnBrk="1" hangingPunct="1"/>
            <a:r>
              <a:rPr lang="en-US" dirty="0">
                <a:latin typeface="Huawei Sans" panose="020C0503030203020204" pitchFamily="34" charset="0"/>
              </a:rPr>
              <a:t>Notification messages: provide advisory information and signal error information.</a:t>
            </a:r>
          </a:p>
          <a:p>
            <a:pPr lvl="0" eaLnBrk="1" hangingPunct="1"/>
            <a:r>
              <a:rPr lang="en-US" dirty="0">
                <a:latin typeface="Huawei Sans" panose="020C0503030203020204" pitchFamily="34" charset="0"/>
              </a:rPr>
              <a:t>LDP messages are carried over UDP or TCP, with the port number being 646. Discovery messages, which are used to discover peers, are carried over UDP. Other LDP messages must be transmitted in a reliable and ordered manner. Therefore, LDP uses TCP to establish sessions. Session, advertisement, and notification messages are transmitted over TCP.</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19482336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13" name="Rectangle 2"/>
          <p:cNvSpPr>
            <a:spLocks noChangeArrowheads="1"/>
          </p:cNvSpPr>
          <p:nvPr userDrawn="1"/>
        </p:nvSpPr>
        <p:spPr bwMode="auto">
          <a:xfrm>
            <a:off x="952129" y="368661"/>
            <a:ext cx="3582293" cy="479425"/>
          </a:xfrm>
          <a:prstGeom prst="rect">
            <a:avLst/>
          </a:prstGeom>
          <a:noFill/>
          <a:ln w="9525">
            <a:noFill/>
            <a:miter lim="800000"/>
            <a:headEnd/>
            <a:tailEnd/>
          </a:ln>
        </p:spPr>
        <p:txBody>
          <a:bodyPr lIns="78227" tIns="39112" rIns="78227" bIns="39112"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14" name="Text Box 58"/>
          <p:cNvSpPr txBox="1">
            <a:spLocks noChangeArrowheads="1"/>
          </p:cNvSpPr>
          <p:nvPr userDrawn="1"/>
        </p:nvSpPr>
        <p:spPr bwMode="auto">
          <a:xfrm>
            <a:off x="7478039" y="371808"/>
            <a:ext cx="4256652"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1" name="Group 3">
            <a:extLst>
              <a:ext uri="{FF2B5EF4-FFF2-40B4-BE49-F238E27FC236}">
                <a16:creationId xmlns="" xmlns:a16="http://schemas.microsoft.com/office/drawing/2014/main" id="{1B664B67-E340-47B0-A115-22BF2BAC90D0}"/>
              </a:ext>
            </a:extLst>
          </p:cNvPr>
          <p:cNvGraphicFramePr>
            <a:graphicFrameLocks noGrp="1"/>
          </p:cNvGraphicFramePr>
          <p:nvPr userDrawn="1">
            <p:extLst>
              <p:ext uri="{D42A27DB-BD31-4B8C-83A1-F6EECF244321}">
                <p14:modId xmlns:p14="http://schemas.microsoft.com/office/powerpoint/2010/main" val="2915797543"/>
              </p:ext>
            </p:extLst>
          </p:nvPr>
        </p:nvGraphicFramePr>
        <p:xfrm>
          <a:off x="1007534" y="1232756"/>
          <a:ext cx="10464802"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376427">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2" name="Group 21">
            <a:extLst>
              <a:ext uri="{FF2B5EF4-FFF2-40B4-BE49-F238E27FC236}">
                <a16:creationId xmlns="" xmlns:a16="http://schemas.microsoft.com/office/drawing/2014/main" id="{C45A3589-EAA0-4527-883A-83122092088B}"/>
              </a:ext>
            </a:extLst>
          </p:cNvPr>
          <p:cNvGraphicFramePr>
            <a:graphicFrameLocks noGrp="1"/>
          </p:cNvGraphicFramePr>
          <p:nvPr userDrawn="1">
            <p:extLst>
              <p:ext uri="{D42A27DB-BD31-4B8C-83A1-F6EECF244321}">
                <p14:modId xmlns:p14="http://schemas.microsoft.com/office/powerpoint/2010/main" val="2774836304"/>
              </p:ext>
            </p:extLst>
          </p:nvPr>
        </p:nvGraphicFramePr>
        <p:xfrm>
          <a:off x="1007533" y="2529867"/>
          <a:ext cx="1046480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31094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3" name="文本占位符 7">
            <a:extLst>
              <a:ext uri="{FF2B5EF4-FFF2-40B4-BE49-F238E27FC236}">
                <a16:creationId xmlns="" xmlns:a16="http://schemas.microsoft.com/office/drawing/2014/main" id="{9ED0A181-43E4-4B94-9556-DE845CE98CB6}"/>
              </a:ext>
            </a:extLst>
          </p:cNvPr>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4" name="文本占位符 7">
            <a:extLst>
              <a:ext uri="{FF2B5EF4-FFF2-40B4-BE49-F238E27FC236}">
                <a16:creationId xmlns="" xmlns:a16="http://schemas.microsoft.com/office/drawing/2014/main" id="{1D254A97-AB9D-4DBB-80F2-0F7B3CFEB6A9}"/>
              </a:ext>
            </a:extLst>
          </p:cNvPr>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5" name="文本占位符 7">
            <a:extLst>
              <a:ext uri="{FF2B5EF4-FFF2-40B4-BE49-F238E27FC236}">
                <a16:creationId xmlns="" xmlns:a16="http://schemas.microsoft.com/office/drawing/2014/main" id="{F9EEEED2-C1F0-4560-BD4A-8124D8145CBF}"/>
              </a:ext>
            </a:extLst>
          </p:cNvPr>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6" name="文本占位符 7">
            <a:extLst>
              <a:ext uri="{FF2B5EF4-FFF2-40B4-BE49-F238E27FC236}">
                <a16:creationId xmlns="" xmlns:a16="http://schemas.microsoft.com/office/drawing/2014/main" id="{3BE8238A-81A9-4480-8DCD-1B8611100067}"/>
              </a:ext>
            </a:extLst>
          </p:cNvPr>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7" name="文本占位符 7">
            <a:extLst>
              <a:ext uri="{FF2B5EF4-FFF2-40B4-BE49-F238E27FC236}">
                <a16:creationId xmlns="" xmlns:a16="http://schemas.microsoft.com/office/drawing/2014/main" id="{20C414C5-468C-4BF5-8342-83A3DAB6CA9A}"/>
              </a:ext>
            </a:extLst>
          </p:cNvPr>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38" name="文本占位符 7">
            <a:extLst>
              <a:ext uri="{FF2B5EF4-FFF2-40B4-BE49-F238E27FC236}">
                <a16:creationId xmlns="" xmlns:a16="http://schemas.microsoft.com/office/drawing/2014/main" id="{E299FD72-3A74-4FB9-B18D-FB08D78C0F6D}"/>
              </a:ext>
            </a:extLst>
          </p:cNvPr>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39" name="文本占位符 7">
            <a:extLst>
              <a:ext uri="{FF2B5EF4-FFF2-40B4-BE49-F238E27FC236}">
                <a16:creationId xmlns="" xmlns:a16="http://schemas.microsoft.com/office/drawing/2014/main" id="{EB46CB29-9622-4401-9CB6-8CCA666889EB}"/>
              </a:ext>
            </a:extLst>
          </p:cNvPr>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0" name="文本占位符 7">
            <a:extLst>
              <a:ext uri="{FF2B5EF4-FFF2-40B4-BE49-F238E27FC236}">
                <a16:creationId xmlns="" xmlns:a16="http://schemas.microsoft.com/office/drawing/2014/main" id="{C4AA3ED0-2B14-4B49-9F51-07BBD44CD839}"/>
              </a:ext>
            </a:extLst>
          </p:cNvPr>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1" name="文本占位符 7">
            <a:extLst>
              <a:ext uri="{FF2B5EF4-FFF2-40B4-BE49-F238E27FC236}">
                <a16:creationId xmlns="" xmlns:a16="http://schemas.microsoft.com/office/drawing/2014/main" id="{42D69772-BC42-48AB-9984-C1559E020DC3}"/>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2" name="文本占位符 7">
            <a:extLst>
              <a:ext uri="{FF2B5EF4-FFF2-40B4-BE49-F238E27FC236}">
                <a16:creationId xmlns="" xmlns:a16="http://schemas.microsoft.com/office/drawing/2014/main" id="{6A87AE28-2032-4714-960B-5F5235372C5C}"/>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3" name="文本占位符 7">
            <a:extLst>
              <a:ext uri="{FF2B5EF4-FFF2-40B4-BE49-F238E27FC236}">
                <a16:creationId xmlns="" xmlns:a16="http://schemas.microsoft.com/office/drawing/2014/main" id="{5E674A0C-CBAE-4108-B3AA-977842B64637}"/>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4" name="文本占位符 7">
            <a:extLst>
              <a:ext uri="{FF2B5EF4-FFF2-40B4-BE49-F238E27FC236}">
                <a16:creationId xmlns="" xmlns:a16="http://schemas.microsoft.com/office/drawing/2014/main" id="{8A486FB7-5D05-4495-A187-A1DA5F5471D6}"/>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5" name="文本占位符 7">
            <a:extLst>
              <a:ext uri="{FF2B5EF4-FFF2-40B4-BE49-F238E27FC236}">
                <a16:creationId xmlns="" xmlns:a16="http://schemas.microsoft.com/office/drawing/2014/main" id="{7705F8AF-B1A7-4191-AB14-A6B6FD9D9377}"/>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6" name="文本占位符 7">
            <a:extLst>
              <a:ext uri="{FF2B5EF4-FFF2-40B4-BE49-F238E27FC236}">
                <a16:creationId xmlns="" xmlns:a16="http://schemas.microsoft.com/office/drawing/2014/main" id="{D838031E-ABD3-4899-B6AD-B91818403472}"/>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7" name="文本占位符 7">
            <a:extLst>
              <a:ext uri="{FF2B5EF4-FFF2-40B4-BE49-F238E27FC236}">
                <a16:creationId xmlns="" xmlns:a16="http://schemas.microsoft.com/office/drawing/2014/main" id="{1EDEC965-BF78-4DC0-826F-F718BAB0472C}"/>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8" name="文本占位符 7">
            <a:extLst>
              <a:ext uri="{FF2B5EF4-FFF2-40B4-BE49-F238E27FC236}">
                <a16:creationId xmlns="" xmlns:a16="http://schemas.microsoft.com/office/drawing/2014/main" id="{5C520B1C-5DA5-4B7A-B2A7-D7F0CC5F3B36}"/>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9" name="文本占位符 7">
            <a:extLst>
              <a:ext uri="{FF2B5EF4-FFF2-40B4-BE49-F238E27FC236}">
                <a16:creationId xmlns="" xmlns:a16="http://schemas.microsoft.com/office/drawing/2014/main" id="{9EEEEE63-6B5B-4AA1-BE02-F7BD8FC24B2A}"/>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0" name="文本占位符 7">
            <a:extLst>
              <a:ext uri="{FF2B5EF4-FFF2-40B4-BE49-F238E27FC236}">
                <a16:creationId xmlns="" xmlns:a16="http://schemas.microsoft.com/office/drawing/2014/main" id="{E10BE971-8C49-4B81-9208-1B2C95631139}"/>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1" name="文本占位符 7">
            <a:extLst>
              <a:ext uri="{FF2B5EF4-FFF2-40B4-BE49-F238E27FC236}">
                <a16:creationId xmlns="" xmlns:a16="http://schemas.microsoft.com/office/drawing/2014/main" id="{2EBA8AB1-9825-482E-A8CB-CCA49F5C91CF}"/>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2" name="文本占位符 7">
            <a:extLst>
              <a:ext uri="{FF2B5EF4-FFF2-40B4-BE49-F238E27FC236}">
                <a16:creationId xmlns="" xmlns:a16="http://schemas.microsoft.com/office/drawing/2014/main" id="{66264636-59E2-45EF-84D4-372EF278F6FA}"/>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3" name="文本占位符 7">
            <a:extLst>
              <a:ext uri="{FF2B5EF4-FFF2-40B4-BE49-F238E27FC236}">
                <a16:creationId xmlns="" xmlns:a16="http://schemas.microsoft.com/office/drawing/2014/main" id="{384DE69D-79A3-4F65-8508-07AAE6210757}"/>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4" name="文本占位符 7">
            <a:extLst>
              <a:ext uri="{FF2B5EF4-FFF2-40B4-BE49-F238E27FC236}">
                <a16:creationId xmlns="" xmlns:a16="http://schemas.microsoft.com/office/drawing/2014/main" id="{3B9FC168-F108-43D1-93D9-E4054E4807C1}"/>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5" name="文本占位符 7">
            <a:extLst>
              <a:ext uri="{FF2B5EF4-FFF2-40B4-BE49-F238E27FC236}">
                <a16:creationId xmlns="" xmlns:a16="http://schemas.microsoft.com/office/drawing/2014/main" id="{13AAA179-F660-4959-8379-1878B22331F6}"/>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6" name="文本占位符 7">
            <a:extLst>
              <a:ext uri="{FF2B5EF4-FFF2-40B4-BE49-F238E27FC236}">
                <a16:creationId xmlns="" xmlns:a16="http://schemas.microsoft.com/office/drawing/2014/main" id="{14381E3C-F19A-4E6E-BFB4-433DE46A6333}"/>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7" name="文本占位符 7">
            <a:extLst>
              <a:ext uri="{FF2B5EF4-FFF2-40B4-BE49-F238E27FC236}">
                <a16:creationId xmlns="" xmlns:a16="http://schemas.microsoft.com/office/drawing/2014/main" id="{095D8167-42F9-4F49-822C-B45C4B3D23E5}"/>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8" name="文本占位符 7">
            <a:extLst>
              <a:ext uri="{FF2B5EF4-FFF2-40B4-BE49-F238E27FC236}">
                <a16:creationId xmlns="" xmlns:a16="http://schemas.microsoft.com/office/drawing/2014/main" id="{7B3C6658-FC65-4C8E-A148-B4EC99449C78}"/>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9" name="文本占位符 7">
            <a:extLst>
              <a:ext uri="{FF2B5EF4-FFF2-40B4-BE49-F238E27FC236}">
                <a16:creationId xmlns="" xmlns:a16="http://schemas.microsoft.com/office/drawing/2014/main" id="{D6E07028-8A4C-4F1F-AF93-5E183561049C}"/>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0" name="文本占位符 7">
            <a:extLst>
              <a:ext uri="{FF2B5EF4-FFF2-40B4-BE49-F238E27FC236}">
                <a16:creationId xmlns="" xmlns:a16="http://schemas.microsoft.com/office/drawing/2014/main" id="{650C6990-34B7-4A77-888F-269387563D3A}"/>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7873495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42" name="文本占位符 6">
            <a:extLst>
              <a:ext uri="{FF2B5EF4-FFF2-40B4-BE49-F238E27FC236}">
                <a16:creationId xmlns="" xmlns:a16="http://schemas.microsoft.com/office/drawing/2014/main" id="{5683C223-8B1D-4EA3-A9F4-AEC7F0A66FD4}"/>
              </a:ext>
            </a:extLst>
          </p:cNvPr>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43" name="TextBox 10">
            <a:extLst>
              <a:ext uri="{FF2B5EF4-FFF2-40B4-BE49-F238E27FC236}">
                <a16:creationId xmlns="" xmlns:a16="http://schemas.microsoft.com/office/drawing/2014/main" id="{35ECBC3F-A7FD-4BAD-A8A8-B95D33E08F8B}"/>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44" name="Freeform 9">
            <a:extLst>
              <a:ext uri="{FF2B5EF4-FFF2-40B4-BE49-F238E27FC236}">
                <a16:creationId xmlns="" xmlns:a16="http://schemas.microsoft.com/office/drawing/2014/main" id="{BED1E263-B21F-4F46-8AA9-4FEF0E7EAE95}"/>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Freeform 11">
            <a:extLst>
              <a:ext uri="{FF2B5EF4-FFF2-40B4-BE49-F238E27FC236}">
                <a16:creationId xmlns="" xmlns:a16="http://schemas.microsoft.com/office/drawing/2014/main" id="{3137D88F-5BC0-4DD9-BADD-981196A76FD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6" name="组合 45">
            <a:extLst>
              <a:ext uri="{FF2B5EF4-FFF2-40B4-BE49-F238E27FC236}">
                <a16:creationId xmlns="" xmlns:a16="http://schemas.microsoft.com/office/drawing/2014/main" id="{4C5767E0-410F-436A-95CC-758F234853E7}"/>
              </a:ext>
            </a:extLst>
          </p:cNvPr>
          <p:cNvGrpSpPr/>
          <p:nvPr userDrawn="1"/>
        </p:nvGrpSpPr>
        <p:grpSpPr>
          <a:xfrm>
            <a:off x="479376" y="424270"/>
            <a:ext cx="495619" cy="592462"/>
            <a:chOff x="5554662" y="2422526"/>
            <a:chExt cx="690564" cy="825500"/>
          </a:xfrm>
          <a:solidFill>
            <a:schemeClr val="bg1"/>
          </a:solidFill>
        </p:grpSpPr>
        <p:sp>
          <p:nvSpPr>
            <p:cNvPr id="47" name="Freeform 30">
              <a:extLst>
                <a:ext uri="{FF2B5EF4-FFF2-40B4-BE49-F238E27FC236}">
                  <a16:creationId xmlns="" xmlns:a16="http://schemas.microsoft.com/office/drawing/2014/main" id="{82DF82FD-51F9-47B5-949E-C390D1D57C89}"/>
                </a:ext>
              </a:extLst>
            </p:cNvPr>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31">
              <a:extLst>
                <a:ext uri="{FF2B5EF4-FFF2-40B4-BE49-F238E27FC236}">
                  <a16:creationId xmlns="" xmlns:a16="http://schemas.microsoft.com/office/drawing/2014/main" id="{7BE8A9FD-4671-488D-B641-FE6B2B0C6630}"/>
                </a:ext>
              </a:extLst>
            </p:cNvPr>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9" name="Freeform 32">
              <a:extLst>
                <a:ext uri="{FF2B5EF4-FFF2-40B4-BE49-F238E27FC236}">
                  <a16:creationId xmlns="" xmlns:a16="http://schemas.microsoft.com/office/drawing/2014/main" id="{8CEB66CD-0FF1-46B3-B158-FECC75C2DAF9}"/>
                </a:ext>
              </a:extLst>
            </p:cNvPr>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33">
              <a:extLst>
                <a:ext uri="{FF2B5EF4-FFF2-40B4-BE49-F238E27FC236}">
                  <a16:creationId xmlns="" xmlns:a16="http://schemas.microsoft.com/office/drawing/2014/main" id="{96687C17-9C18-4E23-B758-2CA8B7405932}"/>
                </a:ext>
              </a:extLst>
            </p:cNvPr>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1" name="Rectangle 34">
              <a:extLst>
                <a:ext uri="{FF2B5EF4-FFF2-40B4-BE49-F238E27FC236}">
                  <a16:creationId xmlns="" xmlns:a16="http://schemas.microsoft.com/office/drawing/2014/main" id="{3F44F616-1C55-452C-BEDE-26CC2B339E55}"/>
                </a:ext>
              </a:extLst>
            </p:cNvPr>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35">
              <a:extLst>
                <a:ext uri="{FF2B5EF4-FFF2-40B4-BE49-F238E27FC236}">
                  <a16:creationId xmlns="" xmlns:a16="http://schemas.microsoft.com/office/drawing/2014/main" id="{940C3D88-453C-4F4A-BF83-021496A014CC}"/>
                </a:ext>
              </a:extLst>
            </p:cNvPr>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36">
              <a:extLst>
                <a:ext uri="{FF2B5EF4-FFF2-40B4-BE49-F238E27FC236}">
                  <a16:creationId xmlns="" xmlns:a16="http://schemas.microsoft.com/office/drawing/2014/main" id="{29C2284D-4465-46E1-9755-76AE9349F2AD}"/>
                </a:ext>
              </a:extLst>
            </p:cNvPr>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37">
              <a:extLst>
                <a:ext uri="{FF2B5EF4-FFF2-40B4-BE49-F238E27FC236}">
                  <a16:creationId xmlns="" xmlns:a16="http://schemas.microsoft.com/office/drawing/2014/main" id="{17AAAA8E-84E6-4B25-ABD1-055411EBC24E}"/>
                </a:ext>
              </a:extLst>
            </p:cNvPr>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38">
              <a:extLst>
                <a:ext uri="{FF2B5EF4-FFF2-40B4-BE49-F238E27FC236}">
                  <a16:creationId xmlns="" xmlns:a16="http://schemas.microsoft.com/office/drawing/2014/main" id="{C252935C-CBE3-43FD-9D0D-5BD2C0FECF69}"/>
                </a:ext>
              </a:extLst>
            </p:cNvPr>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39">
              <a:extLst>
                <a:ext uri="{FF2B5EF4-FFF2-40B4-BE49-F238E27FC236}">
                  <a16:creationId xmlns="" xmlns:a16="http://schemas.microsoft.com/office/drawing/2014/main" id="{CF1776D5-62E0-4932-832C-F363EE0EDF87}"/>
                </a:ext>
              </a:extLst>
            </p:cNvPr>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40">
              <a:extLst>
                <a:ext uri="{FF2B5EF4-FFF2-40B4-BE49-F238E27FC236}">
                  <a16:creationId xmlns="" xmlns:a16="http://schemas.microsoft.com/office/drawing/2014/main" id="{3EC83220-C646-451D-9DD9-F19A266D94EB}"/>
                </a:ext>
              </a:extLst>
            </p:cNvPr>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41">
              <a:extLst>
                <a:ext uri="{FF2B5EF4-FFF2-40B4-BE49-F238E27FC236}">
                  <a16:creationId xmlns="" xmlns:a16="http://schemas.microsoft.com/office/drawing/2014/main" id="{AED0BE41-66B8-4331-8BCC-9185C3E32C42}"/>
                </a:ext>
              </a:extLst>
            </p:cNvPr>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Freeform 42">
              <a:extLst>
                <a:ext uri="{FF2B5EF4-FFF2-40B4-BE49-F238E27FC236}">
                  <a16:creationId xmlns="" xmlns:a16="http://schemas.microsoft.com/office/drawing/2014/main" id="{C535A6B3-3393-4AA5-80C1-DF76CB82CBD4}"/>
                </a:ext>
              </a:extLst>
            </p:cNvPr>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0" name="Freeform 6">
            <a:extLst>
              <a:ext uri="{FF2B5EF4-FFF2-40B4-BE49-F238E27FC236}">
                <a16:creationId xmlns="" xmlns:a16="http://schemas.microsoft.com/office/drawing/2014/main" id="{215D4D36-C86A-4FEC-BB15-1F4582AF186C}"/>
              </a:ext>
            </a:extLst>
          </p:cNvPr>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Freeform 11">
            <a:extLst>
              <a:ext uri="{FF2B5EF4-FFF2-40B4-BE49-F238E27FC236}">
                <a16:creationId xmlns="" xmlns:a16="http://schemas.microsoft.com/office/drawing/2014/main" id="{D6AD85DD-27A5-4F4A-BDFC-E7E1CCB5A799}"/>
              </a:ext>
            </a:extLst>
          </p:cNvPr>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004537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7" name="文本占位符 6">
            <a:extLst>
              <a:ext uri="{FF2B5EF4-FFF2-40B4-BE49-F238E27FC236}">
                <a16:creationId xmlns="" xmlns:a16="http://schemas.microsoft.com/office/drawing/2014/main" id="{2E03F4F7-2762-47DC-B245-D9A9A0F1438A}"/>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8" name="TextBox 10">
            <a:extLst>
              <a:ext uri="{FF2B5EF4-FFF2-40B4-BE49-F238E27FC236}">
                <a16:creationId xmlns="" xmlns:a16="http://schemas.microsoft.com/office/drawing/2014/main" id="{555575A9-C7DA-408B-9692-B8F7CBD7B788}"/>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9" name="Freeform 9">
            <a:extLst>
              <a:ext uri="{FF2B5EF4-FFF2-40B4-BE49-F238E27FC236}">
                <a16:creationId xmlns="" xmlns:a16="http://schemas.microsoft.com/office/drawing/2014/main" id="{7C2AB915-B17F-4BEA-8584-C3F9A51D33E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11">
            <a:extLst>
              <a:ext uri="{FF2B5EF4-FFF2-40B4-BE49-F238E27FC236}">
                <a16:creationId xmlns="" xmlns:a16="http://schemas.microsoft.com/office/drawing/2014/main" id="{97B8DCA2-45D3-4E3C-8190-6E3BA3097EB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1" name="组合 20">
            <a:extLst>
              <a:ext uri="{FF2B5EF4-FFF2-40B4-BE49-F238E27FC236}">
                <a16:creationId xmlns="" xmlns:a16="http://schemas.microsoft.com/office/drawing/2014/main" id="{6A3A8E42-B12A-4E66-903A-3ACE545368FF}"/>
              </a:ext>
            </a:extLst>
          </p:cNvPr>
          <p:cNvGrpSpPr/>
          <p:nvPr userDrawn="1"/>
        </p:nvGrpSpPr>
        <p:grpSpPr>
          <a:xfrm>
            <a:off x="515380" y="490848"/>
            <a:ext cx="470694" cy="475421"/>
            <a:chOff x="5540375" y="2868613"/>
            <a:chExt cx="1106488" cy="1117600"/>
          </a:xfrm>
          <a:solidFill>
            <a:schemeClr val="bg1"/>
          </a:solidFill>
        </p:grpSpPr>
        <p:sp>
          <p:nvSpPr>
            <p:cNvPr id="22" name="Freeform 6">
              <a:extLst>
                <a:ext uri="{FF2B5EF4-FFF2-40B4-BE49-F238E27FC236}">
                  <a16:creationId xmlns="" xmlns:a16="http://schemas.microsoft.com/office/drawing/2014/main" id="{C3F13D63-550A-4423-96AE-577D4BA6105D}"/>
                </a:ext>
              </a:extLst>
            </p:cNvPr>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7">
              <a:extLst>
                <a:ext uri="{FF2B5EF4-FFF2-40B4-BE49-F238E27FC236}">
                  <a16:creationId xmlns="" xmlns:a16="http://schemas.microsoft.com/office/drawing/2014/main" id="{3F353CBF-63B6-4669-B361-E1A73A5036A6}"/>
                </a:ext>
              </a:extLst>
            </p:cNvPr>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7098118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本章总结">
    <p:spTree>
      <p:nvGrpSpPr>
        <p:cNvPr id="1" name=""/>
        <p:cNvGrpSpPr/>
        <p:nvPr/>
      </p:nvGrpSpPr>
      <p:grpSpPr>
        <a:xfrm>
          <a:off x="0" y="0"/>
          <a:ext cx="0" cy="0"/>
          <a:chOff x="0" y="0"/>
          <a:chExt cx="0" cy="0"/>
        </a:xfrm>
      </p:grpSpPr>
      <p:sp>
        <p:nvSpPr>
          <p:cNvPr id="3" name="TextBox 10">
            <a:extLst>
              <a:ext uri="{FF2B5EF4-FFF2-40B4-BE49-F238E27FC236}">
                <a16:creationId xmlns="" xmlns:a16="http://schemas.microsoft.com/office/drawing/2014/main" id="{18ED692C-39CB-4AC0-81F6-D21CDD086EE4}"/>
              </a:ext>
            </a:extLst>
          </p:cNvPr>
          <p:cNvSpPr txBox="1"/>
          <p:nvPr userDrawn="1"/>
        </p:nvSpPr>
        <p:spPr bwMode="auto">
          <a:xfrm>
            <a:off x="1594877" y="408780"/>
            <a:ext cx="2526186" cy="639519"/>
          </a:xfrm>
          <a:prstGeom prst="rect">
            <a:avLst/>
          </a:prstGeom>
          <a:noFill/>
          <a:ln w="9525">
            <a:noFill/>
            <a:miter lim="800000"/>
            <a:headEnd/>
            <a:tailEnd/>
          </a:ln>
        </p:spPr>
        <p:txBody>
          <a:bodyPr wrap="square" lIns="99941" tIns="49967" rIns="99941" bIns="49967" rtlCol="0">
            <a:spAutoFit/>
          </a:bodyPr>
          <a:lstStyle/>
          <a:p>
            <a:pPr algn="l" defTabSz="1001624" rtl="0" eaLnBrk="0" fontAlgn="ctr" hangingPunct="0">
              <a:spcBef>
                <a:spcPct val="0"/>
              </a:spcBef>
              <a:spcAft>
                <a:spcPct val="0"/>
              </a:spcAft>
            </a:pPr>
            <a:r>
              <a:rPr lang="en-US" altLang="zh-CN" sz="3500" b="1"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 name="Freeform 9"/>
          <p:cNvSpPr>
            <a:spLocks/>
          </p:cNvSpPr>
          <p:nvPr userDrawn="1"/>
        </p:nvSpPr>
        <p:spPr bwMode="auto">
          <a:xfrm>
            <a:off x="3112" y="296368"/>
            <a:ext cx="1375826"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a:latin typeface="+mn-lt"/>
              <a:ea typeface="+mn-ea"/>
            </a:endParaRPr>
          </a:p>
        </p:txBody>
      </p:sp>
      <p:sp>
        <p:nvSpPr>
          <p:cNvPr id="5" name="Freeform 11"/>
          <p:cNvSpPr>
            <a:spLocks/>
          </p:cNvSpPr>
          <p:nvPr userDrawn="1"/>
        </p:nvSpPr>
        <p:spPr bwMode="auto">
          <a:xfrm>
            <a:off x="1245702" y="296368"/>
            <a:ext cx="233272"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a:latin typeface="+mn-lt"/>
              <a:ea typeface="+mn-ea"/>
            </a:endParaRPr>
          </a:p>
        </p:txBody>
      </p:sp>
      <p:grpSp>
        <p:nvGrpSpPr>
          <p:cNvPr id="6" name="组合 5"/>
          <p:cNvGrpSpPr/>
          <p:nvPr userDrawn="1"/>
        </p:nvGrpSpPr>
        <p:grpSpPr>
          <a:xfrm>
            <a:off x="515179" y="490849"/>
            <a:ext cx="470510" cy="475421"/>
            <a:chOff x="5540375" y="2868613"/>
            <a:chExt cx="1106488" cy="1117600"/>
          </a:xfrm>
          <a:solidFill>
            <a:schemeClr val="bg1"/>
          </a:solidFill>
        </p:grpSpPr>
        <p:sp>
          <p:nvSpPr>
            <p:cNvPr id="7"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8"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grpSp>
      <p:sp>
        <p:nvSpPr>
          <p:cNvPr id="10" name="内容占位符 6"/>
          <p:cNvSpPr>
            <a:spLocks noGrp="1"/>
          </p:cNvSpPr>
          <p:nvPr>
            <p:ph sz="quarter" idx="10" hasCustomPrompt="1"/>
          </p:nvPr>
        </p:nvSpPr>
        <p:spPr>
          <a:xfrm>
            <a:off x="468316" y="1233487"/>
            <a:ext cx="11276184" cy="4680000"/>
          </a:xfrm>
        </p:spPr>
        <p:txBody>
          <a:bodyPr/>
          <a:lstStyle>
            <a:lvl1pPr algn="just" fontAlgn="auto">
              <a:buClrTx/>
              <a:defRPr>
                <a:latin typeface="+mn-lt"/>
                <a:ea typeface="+mn-ea"/>
                <a:cs typeface="Arial" panose="020B0604020202020204" pitchFamily="34" charset="0"/>
              </a:defRPr>
            </a:lvl1pPr>
            <a:lvl2pPr algn="just" fontAlgn="auto">
              <a:buClrTx/>
              <a:defRPr>
                <a:latin typeface="+mn-lt"/>
                <a:ea typeface="+mn-ea"/>
                <a:cs typeface="Arial" panose="020B0604020202020204" pitchFamily="34" charset="0"/>
              </a:defRPr>
            </a:lvl2pPr>
            <a:lvl3pPr algn="just" fontAlgn="auto">
              <a:buClrTx/>
              <a:defRPr>
                <a:latin typeface="+mn-lt"/>
                <a:ea typeface="+mn-ea"/>
                <a:cs typeface="Arial" panose="020B0604020202020204" pitchFamily="34" charset="0"/>
              </a:defRPr>
            </a:lvl3pPr>
            <a:lvl4pPr algn="just" fontAlgn="auto">
              <a:buClrTx/>
              <a:defRPr>
                <a:latin typeface="+mn-lt"/>
                <a:ea typeface="+mn-ea"/>
                <a:cs typeface="Arial" panose="020B0604020202020204" pitchFamily="34" charset="0"/>
              </a:defRPr>
            </a:lvl4pPr>
            <a:lvl5pPr algn="just" fontAlgn="auto">
              <a:buClrTx/>
              <a:defRPr>
                <a:latin typeface="+mn-lt"/>
                <a:ea typeface="+mn-ea"/>
                <a:cs typeface="Arial" panose="020B0604020202020204" pitchFamily="34" charset="0"/>
              </a:defRPr>
            </a:lvl5pPr>
          </a:lstStyle>
          <a:p>
            <a:pPr lvl="0"/>
            <a:r>
              <a:rPr lang="en-US" altLang="zh-CN"/>
              <a:t>Click to edit</a:t>
            </a:r>
          </a:p>
          <a:p>
            <a:pPr lvl="1"/>
            <a:r>
              <a:rPr lang="zh-CN" altLang="en-US"/>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15702786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20" name="文本占位符 6">
            <a:extLst>
              <a:ext uri="{FF2B5EF4-FFF2-40B4-BE49-F238E27FC236}">
                <a16:creationId xmlns="" xmlns:a16="http://schemas.microsoft.com/office/drawing/2014/main" id="{C26BBAA6-CA0E-4F94-B76F-ABCB0CB3D7BC}"/>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21" name="TextBox 10">
            <a:extLst>
              <a:ext uri="{FF2B5EF4-FFF2-40B4-BE49-F238E27FC236}">
                <a16:creationId xmlns="" xmlns:a16="http://schemas.microsoft.com/office/drawing/2014/main" id="{83F4E52C-2F65-4219-83E2-E9C0FDEFBBBB}"/>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22" name="Freeform 9">
            <a:extLst>
              <a:ext uri="{FF2B5EF4-FFF2-40B4-BE49-F238E27FC236}">
                <a16:creationId xmlns="" xmlns:a16="http://schemas.microsoft.com/office/drawing/2014/main" id="{67AE7782-5205-4C64-A1A1-72767956890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1">
            <a:extLst>
              <a:ext uri="{FF2B5EF4-FFF2-40B4-BE49-F238E27FC236}">
                <a16:creationId xmlns="" xmlns:a16="http://schemas.microsoft.com/office/drawing/2014/main" id="{56172C6A-B9EB-4945-87F8-A6FC4B1F9EB8}"/>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4" name="组合 23">
            <a:extLst>
              <a:ext uri="{FF2B5EF4-FFF2-40B4-BE49-F238E27FC236}">
                <a16:creationId xmlns="" xmlns:a16="http://schemas.microsoft.com/office/drawing/2014/main" id="{51B2654F-B2EB-4003-9C56-F3F7C13EDE19}"/>
              </a:ext>
            </a:extLst>
          </p:cNvPr>
          <p:cNvGrpSpPr/>
          <p:nvPr userDrawn="1"/>
        </p:nvGrpSpPr>
        <p:grpSpPr>
          <a:xfrm>
            <a:off x="479376" y="480268"/>
            <a:ext cx="496581" cy="496581"/>
            <a:chOff x="4485904" y="3429000"/>
            <a:chExt cx="2003425" cy="2003425"/>
          </a:xfrm>
          <a:solidFill>
            <a:schemeClr val="bg1"/>
          </a:solidFill>
        </p:grpSpPr>
        <p:sp>
          <p:nvSpPr>
            <p:cNvPr id="25" name="Freeform 6">
              <a:extLst>
                <a:ext uri="{FF2B5EF4-FFF2-40B4-BE49-F238E27FC236}">
                  <a16:creationId xmlns="" xmlns:a16="http://schemas.microsoft.com/office/drawing/2014/main" id="{913BF653-8F19-4896-A3C5-FD5C657F20BD}"/>
                </a:ext>
              </a:extLst>
            </p:cNvPr>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7">
              <a:extLst>
                <a:ext uri="{FF2B5EF4-FFF2-40B4-BE49-F238E27FC236}">
                  <a16:creationId xmlns="" xmlns:a16="http://schemas.microsoft.com/office/drawing/2014/main" id="{9FE93C34-99E5-43DB-A9AD-4AAAE522FC4D}"/>
                </a:ext>
              </a:extLst>
            </p:cNvPr>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8">
              <a:extLst>
                <a:ext uri="{FF2B5EF4-FFF2-40B4-BE49-F238E27FC236}">
                  <a16:creationId xmlns="" xmlns:a16="http://schemas.microsoft.com/office/drawing/2014/main" id="{3BFC72F9-B51B-4292-9D58-51496D790398}"/>
                </a:ext>
              </a:extLst>
            </p:cNvPr>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9">
              <a:extLst>
                <a:ext uri="{FF2B5EF4-FFF2-40B4-BE49-F238E27FC236}">
                  <a16:creationId xmlns="" xmlns:a16="http://schemas.microsoft.com/office/drawing/2014/main" id="{88C4CCD9-953D-48EA-A971-7F7D1A8375A5}"/>
                </a:ext>
              </a:extLst>
            </p:cNvPr>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1783580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24" name="文本占位符 6">
            <a:extLst>
              <a:ext uri="{FF2B5EF4-FFF2-40B4-BE49-F238E27FC236}">
                <a16:creationId xmlns="" xmlns:a16="http://schemas.microsoft.com/office/drawing/2014/main" id="{5925F997-4DC4-4A97-A2CA-F6E67338549F}"/>
              </a:ext>
            </a:extLst>
          </p:cNvPr>
          <p:cNvSpPr>
            <a:spLocks noGrp="1"/>
          </p:cNvSpPr>
          <p:nvPr>
            <p:ph type="body" sz="quarter" idx="10" hasCustomPrompt="1"/>
          </p:nvPr>
        </p:nvSpPr>
        <p:spPr>
          <a:xfrm>
            <a:off x="451878" y="1242452"/>
            <a:ext cx="11306175" cy="4680000"/>
          </a:xfrm>
          <a:prstGeom prst="rect">
            <a:avLst/>
          </a:prstGeom>
        </p:spPr>
        <p:txBody>
          <a:bodyPr/>
          <a:lstStyle>
            <a:lvl1pPr marL="302279" marR="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marL="302279" marR="0" lvl="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a:pPr>
            <a:r>
              <a:rPr lang="en-US" altLang="zh-CN"/>
              <a:t>More information for trainees</a:t>
            </a:r>
            <a:endParaRPr lang="zh-CN" altLang="en-US"/>
          </a:p>
          <a:p>
            <a:endParaRPr lang="zh-CN" altLang="en-US" dirty="0"/>
          </a:p>
        </p:txBody>
      </p:sp>
      <p:sp>
        <p:nvSpPr>
          <p:cNvPr id="25" name="TextBox 10">
            <a:extLst>
              <a:ext uri="{FF2B5EF4-FFF2-40B4-BE49-F238E27FC236}">
                <a16:creationId xmlns="" xmlns:a16="http://schemas.microsoft.com/office/drawing/2014/main" id="{2A36096C-62EF-4784-A852-D80DB41F805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26" name="Freeform 9">
            <a:extLst>
              <a:ext uri="{FF2B5EF4-FFF2-40B4-BE49-F238E27FC236}">
                <a16:creationId xmlns="" xmlns:a16="http://schemas.microsoft.com/office/drawing/2014/main" id="{C3E6B92D-4F56-451B-A969-F33FFD7B5596}"/>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7" name="Freeform 11">
            <a:extLst>
              <a:ext uri="{FF2B5EF4-FFF2-40B4-BE49-F238E27FC236}">
                <a16:creationId xmlns="" xmlns:a16="http://schemas.microsoft.com/office/drawing/2014/main" id="{4D1BFDBB-75E2-48B2-B09C-1B807C81952A}"/>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8" name="组合 27">
            <a:extLst>
              <a:ext uri="{FF2B5EF4-FFF2-40B4-BE49-F238E27FC236}">
                <a16:creationId xmlns="" xmlns:a16="http://schemas.microsoft.com/office/drawing/2014/main" id="{B61332C9-A2C1-4661-A190-9D4473E87607}"/>
              </a:ext>
            </a:extLst>
          </p:cNvPr>
          <p:cNvGrpSpPr/>
          <p:nvPr userDrawn="1"/>
        </p:nvGrpSpPr>
        <p:grpSpPr>
          <a:xfrm>
            <a:off x="515380" y="456929"/>
            <a:ext cx="461963" cy="485190"/>
            <a:chOff x="-779463" y="1835151"/>
            <a:chExt cx="1136650" cy="1193799"/>
          </a:xfrm>
          <a:solidFill>
            <a:schemeClr val="bg1"/>
          </a:solidFill>
        </p:grpSpPr>
        <p:sp>
          <p:nvSpPr>
            <p:cNvPr id="29" name="Freeform 6">
              <a:extLst>
                <a:ext uri="{FF2B5EF4-FFF2-40B4-BE49-F238E27FC236}">
                  <a16:creationId xmlns="" xmlns:a16="http://schemas.microsoft.com/office/drawing/2014/main" id="{82A9BBD5-6775-48A2-A296-CD096ABBA8AE}"/>
                </a:ext>
              </a:extLst>
            </p:cNvPr>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7">
              <a:extLst>
                <a:ext uri="{FF2B5EF4-FFF2-40B4-BE49-F238E27FC236}">
                  <a16:creationId xmlns="" xmlns:a16="http://schemas.microsoft.com/office/drawing/2014/main" id="{D7F437DB-F937-48D0-884F-7A306DDFF48D}"/>
                </a:ext>
              </a:extLst>
            </p:cNvPr>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8">
              <a:extLst>
                <a:ext uri="{FF2B5EF4-FFF2-40B4-BE49-F238E27FC236}">
                  <a16:creationId xmlns="" xmlns:a16="http://schemas.microsoft.com/office/drawing/2014/main" id="{10EA7787-8391-467D-A51C-7E68BADC87DE}"/>
                </a:ext>
              </a:extLst>
            </p:cNvPr>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9">
              <a:extLst>
                <a:ext uri="{FF2B5EF4-FFF2-40B4-BE49-F238E27FC236}">
                  <a16:creationId xmlns="" xmlns:a16="http://schemas.microsoft.com/office/drawing/2014/main" id="{94728891-ED7D-40F2-8167-5038AD0D1E3B}"/>
                </a:ext>
              </a:extLst>
            </p:cNvPr>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10">
              <a:extLst>
                <a:ext uri="{FF2B5EF4-FFF2-40B4-BE49-F238E27FC236}">
                  <a16:creationId xmlns="" xmlns:a16="http://schemas.microsoft.com/office/drawing/2014/main" id="{8F5E0130-7164-459A-AA92-A957A8E21FAB}"/>
                </a:ext>
              </a:extLst>
            </p:cNvPr>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11">
              <a:extLst>
                <a:ext uri="{FF2B5EF4-FFF2-40B4-BE49-F238E27FC236}">
                  <a16:creationId xmlns="" xmlns:a16="http://schemas.microsoft.com/office/drawing/2014/main" id="{B904A554-2A74-40E1-96BB-8C0A0A5C723E}"/>
                </a:ext>
              </a:extLst>
            </p:cNvPr>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3484886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t"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mn-lt"/>
              <a:ea typeface="+mn-ea"/>
            </a:endParaRPr>
          </a:p>
        </p:txBody>
      </p:sp>
      <p:grpSp>
        <p:nvGrpSpPr>
          <p:cNvPr id="16" name="组合 15"/>
          <p:cNvGrpSpPr/>
          <p:nvPr/>
        </p:nvGrpSpPr>
        <p:grpSpPr>
          <a:xfrm>
            <a:off x="4148952" y="2637135"/>
            <a:ext cx="3894096" cy="1598831"/>
            <a:chOff x="4302972" y="2345035"/>
            <a:chExt cx="3895617" cy="1598831"/>
          </a:xfrm>
        </p:grpSpPr>
        <p:sp>
          <p:nvSpPr>
            <p:cNvPr id="14" name="矩形 13"/>
            <p:cNvSpPr/>
            <p:nvPr/>
          </p:nvSpPr>
          <p:spPr>
            <a:xfrm>
              <a:off x="5357748" y="2345035"/>
              <a:ext cx="1786065" cy="923330"/>
            </a:xfrm>
            <a:prstGeom prst="rect">
              <a:avLst/>
            </a:prstGeom>
            <a:noFill/>
          </p:spPr>
          <p:txBody>
            <a:bodyPr wrap="none" lIns="91440" tIns="45720" rIns="91440" bIns="45720">
              <a:spAutoFit/>
            </a:bodyPr>
            <a:lstStyle/>
            <a:p>
              <a:pPr algn="ctr"/>
              <a:r>
                <a:rPr lang="zh-CN" altLang="en-US" sz="5398" b="0" cap="none" spc="0" dirty="0">
                  <a:ln w="0"/>
                  <a:solidFill>
                    <a:schemeClr val="bg1"/>
                  </a:solidFill>
                  <a:effectLst>
                    <a:outerShdw blurRad="38100" dist="19050" dir="2700000" algn="tl" rotWithShape="0">
                      <a:schemeClr val="dk1">
                        <a:alpha val="40000"/>
                      </a:schemeClr>
                    </a:outerShdw>
                  </a:effectLst>
                </a:rPr>
                <a:t>谢 谢</a:t>
              </a:r>
              <a:endParaRPr lang="en-US" altLang="zh-CN" sz="5398" b="0" cap="none" spc="0" dirty="0">
                <a:ln w="0"/>
                <a:solidFill>
                  <a:schemeClr val="bg1"/>
                </a:solidFill>
                <a:effectLst>
                  <a:outerShdw blurRad="38100" dist="19050" dir="2700000" algn="tl" rotWithShape="0">
                    <a:schemeClr val="dk1">
                      <a:alpha val="40000"/>
                    </a:schemeClr>
                  </a:outerShdw>
                </a:effectLst>
              </a:endParaRPr>
            </a:p>
          </p:txBody>
        </p:sp>
        <p:sp>
          <p:nvSpPr>
            <p:cNvPr id="15" name="矩形 14"/>
            <p:cNvSpPr/>
            <p:nvPr/>
          </p:nvSpPr>
          <p:spPr>
            <a:xfrm>
              <a:off x="4302972" y="3297535"/>
              <a:ext cx="3895617" cy="646331"/>
            </a:xfrm>
            <a:prstGeom prst="rect">
              <a:avLst/>
            </a:prstGeom>
            <a:noFill/>
          </p:spPr>
          <p:txBody>
            <a:bodyPr wrap="none" lIns="91440" tIns="45720" rIns="91440" bIns="45720">
              <a:spAutoFit/>
            </a:bodyPr>
            <a:lstStyle/>
            <a:p>
              <a:pPr algn="ctr"/>
              <a:r>
                <a:rPr lang="en-US" altLang="zh-CN" sz="3599" b="0" cap="none" spc="0" dirty="0">
                  <a:ln w="0"/>
                  <a:solidFill>
                    <a:schemeClr val="bg1"/>
                  </a:solidFill>
                  <a:effectLst>
                    <a:outerShdw blurRad="38100" dist="19050" dir="2700000" algn="tl" rotWithShape="0">
                      <a:schemeClr val="dk1">
                        <a:alpha val="40000"/>
                      </a:schemeClr>
                    </a:outerShdw>
                  </a:effectLst>
                </a:rPr>
                <a:t>www.huawei.com</a:t>
              </a:r>
              <a:endParaRPr lang="zh-CN" altLang="en-US" sz="3599" b="0" cap="none" spc="0" dirty="0">
                <a:ln w="0"/>
                <a:solidFill>
                  <a:schemeClr val="bg1"/>
                </a:solidFill>
                <a:effectLst>
                  <a:outerShdw blurRad="38100" dist="19050" dir="2700000" algn="tl" rotWithShape="0">
                    <a:schemeClr val="dk1">
                      <a:alpha val="40000"/>
                    </a:schemeClr>
                  </a:outerShdw>
                </a:effectLst>
              </a:endParaRPr>
            </a:p>
          </p:txBody>
        </p:sp>
      </p:grpSp>
      <p:pic>
        <p:nvPicPr>
          <p:cNvPr id="7" name="Picture 2" descr="D:\201207257配图\培训\shutterstock_242224906.jpg">
            <a:extLst>
              <a:ext uri="{FF2B5EF4-FFF2-40B4-BE49-F238E27FC236}">
                <a16:creationId xmlns="" xmlns:a16="http://schemas.microsoft.com/office/drawing/2014/main" id="{65BCD74E-7E7C-4B92-8635-9FF18FDA660A}"/>
              </a:ext>
            </a:extLst>
          </p:cNvPr>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a:extLst>
              <a:ext uri="{FF2B5EF4-FFF2-40B4-BE49-F238E27FC236}">
                <a16:creationId xmlns="" xmlns:a16="http://schemas.microsoft.com/office/drawing/2014/main" id="{D6E2E60C-1D27-4CCD-B5A6-25D35A38D82B}"/>
              </a:ext>
            </a:extLst>
          </p:cNvPr>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1" name="组合 10">
            <a:extLst>
              <a:ext uri="{FF2B5EF4-FFF2-40B4-BE49-F238E27FC236}">
                <a16:creationId xmlns="" xmlns:a16="http://schemas.microsoft.com/office/drawing/2014/main" id="{6E9E357D-4A5D-475D-BD00-F349BB12D82F}"/>
              </a:ext>
            </a:extLst>
          </p:cNvPr>
          <p:cNvGrpSpPr/>
          <p:nvPr userDrawn="1"/>
        </p:nvGrpSpPr>
        <p:grpSpPr>
          <a:xfrm>
            <a:off x="4148952" y="2637135"/>
            <a:ext cx="3894096" cy="1598831"/>
            <a:chOff x="4302972" y="2345035"/>
            <a:chExt cx="3895617" cy="1598831"/>
          </a:xfrm>
        </p:grpSpPr>
        <p:sp>
          <p:nvSpPr>
            <p:cNvPr id="12" name="矩形 11">
              <a:extLst>
                <a:ext uri="{FF2B5EF4-FFF2-40B4-BE49-F238E27FC236}">
                  <a16:creationId xmlns="" xmlns:a16="http://schemas.microsoft.com/office/drawing/2014/main" id="{4C35F99E-0323-481B-95ED-103D2105054E}"/>
                </a:ext>
              </a:extLst>
            </p:cNvPr>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3" name="矩形 12">
              <a:extLst>
                <a:ext uri="{FF2B5EF4-FFF2-40B4-BE49-F238E27FC236}">
                  <a16:creationId xmlns="" xmlns:a16="http://schemas.microsoft.com/office/drawing/2014/main" id="{66F89B4B-981C-47E3-93FE-53AA999C2700}"/>
                </a:ext>
              </a:extLst>
            </p:cNvPr>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616591696"/>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930727">
                  <a:extLst>
                    <a:ext uri="{9D8B030D-6E8A-4147-A177-3AD203B41FA5}">
                      <a16:colId xmlns:a16="http://schemas.microsoft.com/office/drawing/2014/main" xmlns="" val="20002"/>
                    </a:ext>
                  </a:extLst>
                </a:gridCol>
                <a:gridCol w="2319627">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31094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rPr>
                        <a:t>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9" name="文本占位符 7"/>
          <p:cNvSpPr>
            <a:spLocks noGrp="1"/>
          </p:cNvSpPr>
          <p:nvPr>
            <p:ph type="body" sz="quarter" idx="13" hasCustomPrompt="1"/>
          </p:nvPr>
        </p:nvSpPr>
        <p:spPr>
          <a:xfrm>
            <a:off x="1007616"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859"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40016"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424"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0761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7985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4001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6842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100761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7985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4001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6842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0761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7985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4001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6842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100761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7985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4001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6842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0761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7985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4001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6842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37" name="文本占位符 11"/>
          <p:cNvSpPr txBox="1">
            <a:spLocks/>
          </p:cNvSpPr>
          <p:nvPr userDrawn="1"/>
        </p:nvSpPr>
        <p:spPr bwMode="auto">
          <a:xfrm>
            <a:off x="6228196" y="1816983"/>
            <a:ext cx="2888578" cy="504887"/>
          </a:xfrm>
          <a:prstGeom prst="rect">
            <a:avLst/>
          </a:prstGeom>
          <a:noFill/>
          <a:ln w="9525">
            <a:noFill/>
            <a:miter lim="800000"/>
            <a:headEnd/>
            <a:tailEnd/>
          </a:ln>
        </p:spPr>
        <p:txBody>
          <a:bodyPr vert="horz" wrap="square" lIns="80141" tIns="40071" rIns="80141" bIns="40071" numCol="1" anchor="ctr" anchorCtr="0" compatLnSpc="1">
            <a:prstTxWarp prst="textNoShape">
              <a:avLst/>
            </a:prstTxWarp>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ctr">
              <a:lnSpc>
                <a:spcPct val="100000"/>
              </a:lnSpc>
              <a:buFont typeface="Wingdings" panose="05000000000000000000" pitchFamily="2" charset="2"/>
              <a:buNone/>
            </a:pPr>
            <a:r>
              <a:rPr lang="en-US" altLang="zh-CN" sz="1600" dirty="0" smtClean="0">
                <a:latin typeface="Huawei Sans" panose="020C0503030203020204" pitchFamily="34" charset="0"/>
              </a:rPr>
              <a:t>V5R2</a:t>
            </a:r>
            <a:endParaRPr lang="zh-CN" altLang="en-US" sz="1600" dirty="0">
              <a:latin typeface="Huawei Sans" panose="020C0503030203020204" pitchFamily="34" charset="0"/>
            </a:endParaRPr>
          </a:p>
        </p:txBody>
      </p:sp>
      <p:sp>
        <p:nvSpPr>
          <p:cNvPr id="38" name="文本占位符 12"/>
          <p:cNvSpPr txBox="1">
            <a:spLocks/>
          </p:cNvSpPr>
          <p:nvPr userDrawn="1"/>
        </p:nvSpPr>
        <p:spPr bwMode="auto">
          <a:xfrm>
            <a:off x="9116775" y="1816983"/>
            <a:ext cx="2351079" cy="504887"/>
          </a:xfrm>
          <a:prstGeom prst="rect">
            <a:avLst/>
          </a:prstGeom>
          <a:noFill/>
          <a:ln w="9525">
            <a:noFill/>
            <a:miter lim="800000"/>
            <a:headEnd/>
            <a:tailEnd/>
          </a:ln>
        </p:spPr>
        <p:txBody>
          <a:bodyPr vert="horz" wrap="square" lIns="80141" tIns="40071" rIns="80141" bIns="40071" numCol="1" anchor="ctr" anchorCtr="0" compatLnSpc="1">
            <a:prstTxWarp prst="textNoShape">
              <a:avLst/>
            </a:prstTxWarp>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ctr">
              <a:lnSpc>
                <a:spcPct val="100000"/>
              </a:lnSpc>
              <a:buFont typeface="Wingdings" panose="05000000000000000000" pitchFamily="2" charset="2"/>
              <a:buNone/>
            </a:pPr>
            <a:r>
              <a:rPr lang="en-US" altLang="zh-CN" sz="1600" dirty="0" smtClean="0">
                <a:latin typeface="Huawei Sans" panose="020C0503030203020204" pitchFamily="34" charset="0"/>
              </a:rPr>
              <a:t>V1R1</a:t>
            </a:r>
            <a:endParaRPr lang="zh-CN" altLang="en-US" sz="1600" dirty="0">
              <a:latin typeface="Huawei Sans" panose="020C0503030203020204" pitchFamily="34" charset="0"/>
            </a:endParaRPr>
          </a:p>
        </p:txBody>
      </p:sp>
    </p:spTree>
    <p:extLst>
      <p:ext uri="{BB962C8B-B14F-4D97-AF65-F5344CB8AC3E}">
        <p14:creationId xmlns:p14="http://schemas.microsoft.com/office/powerpoint/2010/main" val="43709612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20" name="Picture 4">
            <a:extLst>
              <a:ext uri="{FF2B5EF4-FFF2-40B4-BE49-F238E27FC236}">
                <a16:creationId xmlns="" xmlns:a16="http://schemas.microsoft.com/office/drawing/2014/main" id="{D41ED637-23F7-4EF1-8244-C6F587DE15EC}"/>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41">
            <a:extLst>
              <a:ext uri="{FF2B5EF4-FFF2-40B4-BE49-F238E27FC236}">
                <a16:creationId xmlns="" xmlns:a16="http://schemas.microsoft.com/office/drawing/2014/main" id="{8A4E814C-6A0E-4D7B-A72D-A89F1472C079}"/>
              </a:ext>
            </a:extLst>
          </p:cNvPr>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22" name="文本占位符 29">
            <a:extLst>
              <a:ext uri="{FF2B5EF4-FFF2-40B4-BE49-F238E27FC236}">
                <a16:creationId xmlns="" xmlns:a16="http://schemas.microsoft.com/office/drawing/2014/main" id="{32066CDE-A937-4A09-BC1A-2E31B37E80DC}"/>
              </a:ext>
            </a:extLst>
          </p:cNvPr>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3" name="Rectangle 54">
            <a:extLst>
              <a:ext uri="{FF2B5EF4-FFF2-40B4-BE49-F238E27FC236}">
                <a16:creationId xmlns="" xmlns:a16="http://schemas.microsoft.com/office/drawing/2014/main" id="{E41F9D83-F5AF-4470-B1CB-86B915AC09E9}"/>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4" name="图片 23">
            <a:extLst>
              <a:ext uri="{FF2B5EF4-FFF2-40B4-BE49-F238E27FC236}">
                <a16:creationId xmlns="" xmlns:a16="http://schemas.microsoft.com/office/drawing/2014/main" id="{06AACCFD-902A-47E3-8CA1-B063B9921D6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26987446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49" name="文本占位符 6">
            <a:extLst>
              <a:ext uri="{FF2B5EF4-FFF2-40B4-BE49-F238E27FC236}">
                <a16:creationId xmlns="" xmlns:a16="http://schemas.microsoft.com/office/drawing/2014/main" id="{8C73FD82-EB99-4947-878F-1DD1E63F972D}"/>
              </a:ext>
            </a:extLst>
          </p:cNvPr>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50" name="TextBox 10">
            <a:extLst>
              <a:ext uri="{FF2B5EF4-FFF2-40B4-BE49-F238E27FC236}">
                <a16:creationId xmlns="" xmlns:a16="http://schemas.microsoft.com/office/drawing/2014/main" id="{DEB02227-B7C7-4864-A89F-D342B7B26541}"/>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1" name="Freeform 9">
            <a:extLst>
              <a:ext uri="{FF2B5EF4-FFF2-40B4-BE49-F238E27FC236}">
                <a16:creationId xmlns="" xmlns:a16="http://schemas.microsoft.com/office/drawing/2014/main" id="{4486C45C-28BC-4098-83A7-B227D302894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2" name="Freeform 11">
            <a:extLst>
              <a:ext uri="{FF2B5EF4-FFF2-40B4-BE49-F238E27FC236}">
                <a16:creationId xmlns="" xmlns:a16="http://schemas.microsoft.com/office/drawing/2014/main" id="{23E18921-7CA1-4719-92DE-26DEADAE18A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3" name="组合 52">
            <a:extLst>
              <a:ext uri="{FF2B5EF4-FFF2-40B4-BE49-F238E27FC236}">
                <a16:creationId xmlns="" xmlns:a16="http://schemas.microsoft.com/office/drawing/2014/main" id="{0E45543D-99ED-4C39-9FFD-515A6CEFAFF7}"/>
              </a:ext>
            </a:extLst>
          </p:cNvPr>
          <p:cNvGrpSpPr/>
          <p:nvPr userDrawn="1"/>
        </p:nvGrpSpPr>
        <p:grpSpPr>
          <a:xfrm>
            <a:off x="335360" y="498828"/>
            <a:ext cx="628158" cy="459460"/>
            <a:chOff x="3275013" y="1363663"/>
            <a:chExt cx="5645150" cy="4129087"/>
          </a:xfrm>
          <a:solidFill>
            <a:schemeClr val="bg1"/>
          </a:solidFill>
        </p:grpSpPr>
        <p:sp>
          <p:nvSpPr>
            <p:cNvPr id="54" name="Freeform 6">
              <a:extLst>
                <a:ext uri="{FF2B5EF4-FFF2-40B4-BE49-F238E27FC236}">
                  <a16:creationId xmlns="" xmlns:a16="http://schemas.microsoft.com/office/drawing/2014/main" id="{31C7733E-847C-47D3-9B7B-78B260914E89}"/>
                </a:ext>
              </a:extLst>
            </p:cNvPr>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Freeform 7">
              <a:extLst>
                <a:ext uri="{FF2B5EF4-FFF2-40B4-BE49-F238E27FC236}">
                  <a16:creationId xmlns="" xmlns:a16="http://schemas.microsoft.com/office/drawing/2014/main" id="{A14C69E7-40B5-4C45-8014-3E1DED5AB5AF}"/>
                </a:ext>
              </a:extLst>
            </p:cNvPr>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Freeform 8">
              <a:extLst>
                <a:ext uri="{FF2B5EF4-FFF2-40B4-BE49-F238E27FC236}">
                  <a16:creationId xmlns="" xmlns:a16="http://schemas.microsoft.com/office/drawing/2014/main" id="{AD0599CF-7EB6-4172-A9F8-A441F3A6BBFD}"/>
                </a:ext>
              </a:extLst>
            </p:cNvPr>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Freeform 9">
              <a:extLst>
                <a:ext uri="{FF2B5EF4-FFF2-40B4-BE49-F238E27FC236}">
                  <a16:creationId xmlns="" xmlns:a16="http://schemas.microsoft.com/office/drawing/2014/main" id="{3F708D5A-355D-46B1-A41B-C5D95A7249D1}"/>
                </a:ext>
              </a:extLst>
            </p:cNvPr>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10">
              <a:extLst>
                <a:ext uri="{FF2B5EF4-FFF2-40B4-BE49-F238E27FC236}">
                  <a16:creationId xmlns="" xmlns:a16="http://schemas.microsoft.com/office/drawing/2014/main" id="{65BAFEFB-6899-421D-BA90-47616CFD586F}"/>
                </a:ext>
              </a:extLst>
            </p:cNvPr>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59" name="Freeform 6">
            <a:extLst>
              <a:ext uri="{FF2B5EF4-FFF2-40B4-BE49-F238E27FC236}">
                <a16:creationId xmlns="" xmlns:a16="http://schemas.microsoft.com/office/drawing/2014/main" id="{836E46CD-8AE2-457F-9264-CF20811F7DA2}"/>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11">
            <a:extLst>
              <a:ext uri="{FF2B5EF4-FFF2-40B4-BE49-F238E27FC236}">
                <a16:creationId xmlns="" xmlns:a16="http://schemas.microsoft.com/office/drawing/2014/main" id="{7EE81883-92C7-4F1C-8FA1-F558D213CDFD}"/>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0234255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目标">
    <p:spTree>
      <p:nvGrpSpPr>
        <p:cNvPr id="1" name=""/>
        <p:cNvGrpSpPr/>
        <p:nvPr/>
      </p:nvGrpSpPr>
      <p:grpSpPr>
        <a:xfrm>
          <a:off x="0" y="0"/>
          <a:ext cx="0" cy="0"/>
          <a:chOff x="0" y="0"/>
          <a:chExt cx="0" cy="0"/>
        </a:xfrm>
      </p:grpSpPr>
      <p:sp>
        <p:nvSpPr>
          <p:cNvPr id="5" name="Freeform 9"/>
          <p:cNvSpPr>
            <a:spLocks/>
          </p:cNvSpPr>
          <p:nvPr userDrawn="1"/>
        </p:nvSpPr>
        <p:spPr bwMode="auto">
          <a:xfrm>
            <a:off x="3112" y="296368"/>
            <a:ext cx="1375826"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a:latin typeface="+mn-lt"/>
              <a:ea typeface="+mn-ea"/>
            </a:endParaRPr>
          </a:p>
        </p:txBody>
      </p:sp>
      <p:sp>
        <p:nvSpPr>
          <p:cNvPr id="6" name="Freeform 11"/>
          <p:cNvSpPr>
            <a:spLocks/>
          </p:cNvSpPr>
          <p:nvPr userDrawn="1"/>
        </p:nvSpPr>
        <p:spPr bwMode="auto">
          <a:xfrm>
            <a:off x="1245702" y="296368"/>
            <a:ext cx="233272"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a:latin typeface="+mn-lt"/>
              <a:ea typeface="+mn-ea"/>
            </a:endParaRPr>
          </a:p>
        </p:txBody>
      </p:sp>
      <p:grpSp>
        <p:nvGrpSpPr>
          <p:cNvPr id="7" name="组合 6"/>
          <p:cNvGrpSpPr/>
          <p:nvPr userDrawn="1"/>
        </p:nvGrpSpPr>
        <p:grpSpPr>
          <a:xfrm>
            <a:off x="443199" y="440668"/>
            <a:ext cx="533761" cy="533470"/>
            <a:chOff x="2960687" y="4865687"/>
            <a:chExt cx="1698626" cy="1697038"/>
          </a:xfrm>
          <a:solidFill>
            <a:schemeClr val="bg1"/>
          </a:solidFill>
        </p:grpSpPr>
        <p:sp>
          <p:nvSpPr>
            <p:cNvPr id="8"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9"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10"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11"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12"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13"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grpSp>
      <p:sp>
        <p:nvSpPr>
          <p:cNvPr id="16" name="文本占位符 6"/>
          <p:cNvSpPr>
            <a:spLocks noGrp="1"/>
          </p:cNvSpPr>
          <p:nvPr>
            <p:ph type="body" sz="quarter" idx="10" hasCustomPrompt="1"/>
          </p:nvPr>
        </p:nvSpPr>
        <p:spPr>
          <a:xfrm>
            <a:off x="469565" y="1233488"/>
            <a:ext cx="11274935" cy="4679788"/>
          </a:xfrm>
        </p:spPr>
        <p:txBody>
          <a:bodyPr/>
          <a:lstStyle>
            <a:lvl1pPr algn="just" fontAlgn="auto">
              <a:buClrTx/>
              <a:defRPr>
                <a:latin typeface="+mn-lt"/>
                <a:ea typeface="+mn-ea"/>
                <a:cs typeface="Arial" panose="020B0604020202020204" pitchFamily="34" charset="0"/>
              </a:defRPr>
            </a:lvl1pPr>
            <a:lvl2pPr marL="654938" indent="-251899" fontAlgn="auto">
              <a:buClrTx/>
              <a:buSzPct val="100000"/>
              <a:buFont typeface="Huawei Sans" panose="020C0503030203020204" pitchFamily="34" charset="0"/>
              <a:buChar char="▫"/>
              <a:defRPr>
                <a:solidFill>
                  <a:schemeClr val="tx1"/>
                </a:solidFill>
                <a:latin typeface="+mn-lt"/>
              </a:defRPr>
            </a:lvl2pPr>
            <a:lvl3pPr fontAlgn="auto">
              <a:defRPr lang="zh-CN" altLang="en-US" dirty="0" smtClean="0">
                <a:solidFill>
                  <a:schemeClr val="tx1"/>
                </a:solidFill>
                <a:latin typeface="+mn-lt"/>
                <a:ea typeface="+mn-ea"/>
              </a:defRPr>
            </a:lvl3pPr>
            <a:lvl4pPr fontAlgn="auto">
              <a:defRPr>
                <a:latin typeface="+mn-lt"/>
              </a:defRPr>
            </a:lvl4pPr>
            <a:lvl5pPr marL="1802879" indent="-201519" fontAlgn="auto">
              <a:buClrTx/>
              <a:buFont typeface="Huawei Sans" panose="020C0503030203020204" pitchFamily="34" charset="0"/>
              <a:buChar char="~"/>
              <a:defRPr>
                <a:latin typeface="+mn-lt"/>
              </a:defRPr>
            </a:lvl5pPr>
          </a:lstStyle>
          <a:p>
            <a:pPr eaLnBrk="1" hangingPunct="1"/>
            <a:r>
              <a:rPr lang="en-US" altLang="zh-CN"/>
              <a:t>On completion of this course, you will be able to:</a:t>
            </a:r>
          </a:p>
          <a:p>
            <a:pPr lvl="1"/>
            <a:r>
              <a:rPr lang="zh-CN" altLang="en-US"/>
              <a:t>第二</a:t>
            </a:r>
            <a:r>
              <a:rPr lang="zh-CN" altLang="en-US" dirty="0"/>
              <a:t>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sp>
        <p:nvSpPr>
          <p:cNvPr id="4" name="TextBox 10">
            <a:extLst>
              <a:ext uri="{FF2B5EF4-FFF2-40B4-BE49-F238E27FC236}">
                <a16:creationId xmlns="" xmlns:a16="http://schemas.microsoft.com/office/drawing/2014/main" id="{18ED692C-39CB-4AC0-81F6-D21CDD086EE4}"/>
              </a:ext>
            </a:extLst>
          </p:cNvPr>
          <p:cNvSpPr txBox="1"/>
          <p:nvPr userDrawn="1"/>
        </p:nvSpPr>
        <p:spPr bwMode="auto">
          <a:xfrm>
            <a:off x="1594876" y="408780"/>
            <a:ext cx="3089857" cy="639391"/>
          </a:xfrm>
          <a:prstGeom prst="rect">
            <a:avLst/>
          </a:prstGeom>
          <a:noFill/>
          <a:ln w="9525">
            <a:noFill/>
            <a:miter lim="800000"/>
            <a:headEnd/>
            <a:tailEnd/>
          </a:ln>
        </p:spPr>
        <p:txBody>
          <a:bodyPr wrap="square" lIns="99941" tIns="49967" rIns="99941" bIns="49967" rtlCol="0">
            <a:spAutoFit/>
          </a:bodyPr>
          <a:lstStyle/>
          <a:p>
            <a:pPr defTabSz="1001223" eaLnBrk="0" fontAlgn="auto" hangingPunct="0"/>
            <a:r>
              <a:rPr lang="en-US" altLang="zh-CN" sz="3499" b="1">
                <a:solidFill>
                  <a:schemeClr val="tx1"/>
                </a:solidFill>
                <a:latin typeface="+mn-lt"/>
                <a:ea typeface="+mn-ea"/>
                <a:cs typeface="Arial" pitchFamily="34" charset="0"/>
              </a:rPr>
              <a:t>Objectives</a:t>
            </a:r>
            <a:endParaRPr lang="en-US" altLang="zh-CN" sz="3499" b="1" dirty="0">
              <a:solidFill>
                <a:schemeClr val="tx1"/>
              </a:solidFill>
              <a:latin typeface="+mn-lt"/>
              <a:ea typeface="+mn-ea"/>
              <a:cs typeface="Arial" pitchFamily="34" charset="0"/>
            </a:endParaRPr>
          </a:p>
        </p:txBody>
      </p:sp>
      <p:sp>
        <p:nvSpPr>
          <p:cNvPr id="17" name="Freeform 6">
            <a:extLst>
              <a:ext uri="{FF2B5EF4-FFF2-40B4-BE49-F238E27FC236}">
                <a16:creationId xmlns="" xmlns:a16="http://schemas.microsoft.com/office/drawing/2014/main" id="{1189E54B-6D8C-4BDA-9603-8016C9B9E914}"/>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8" name="Freeform 11">
            <a:extLst>
              <a:ext uri="{FF2B5EF4-FFF2-40B4-BE49-F238E27FC236}">
                <a16:creationId xmlns="" xmlns:a16="http://schemas.microsoft.com/office/drawing/2014/main" id="{4BE9C5C1-40CE-4D0F-82B7-DC2219880F06}"/>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12043142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48" name="TextBox 10">
            <a:extLst>
              <a:ext uri="{FF2B5EF4-FFF2-40B4-BE49-F238E27FC236}">
                <a16:creationId xmlns="" xmlns:a16="http://schemas.microsoft.com/office/drawing/2014/main" id="{60562E70-EA64-4C39-9C74-91D254CF066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49" name="Freeform 9">
            <a:extLst>
              <a:ext uri="{FF2B5EF4-FFF2-40B4-BE49-F238E27FC236}">
                <a16:creationId xmlns="" xmlns:a16="http://schemas.microsoft.com/office/drawing/2014/main" id="{34912B06-4D92-410F-8A36-F7ED0063D53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0" name="Freeform 11">
            <a:extLst>
              <a:ext uri="{FF2B5EF4-FFF2-40B4-BE49-F238E27FC236}">
                <a16:creationId xmlns="" xmlns:a16="http://schemas.microsoft.com/office/drawing/2014/main" id="{E6AD2399-9636-4C70-98FA-237F210DB525}"/>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51" name="组合 50">
            <a:extLst>
              <a:ext uri="{FF2B5EF4-FFF2-40B4-BE49-F238E27FC236}">
                <a16:creationId xmlns="" xmlns:a16="http://schemas.microsoft.com/office/drawing/2014/main" id="{1D7F378E-61BF-4BFC-B521-B9A10D76DF8B}"/>
              </a:ext>
            </a:extLst>
          </p:cNvPr>
          <p:cNvGrpSpPr/>
          <p:nvPr userDrawn="1"/>
        </p:nvGrpSpPr>
        <p:grpSpPr>
          <a:xfrm>
            <a:off x="587388" y="515379"/>
            <a:ext cx="358335" cy="426359"/>
            <a:chOff x="3295650" y="230188"/>
            <a:chExt cx="936625" cy="1114426"/>
          </a:xfrm>
          <a:solidFill>
            <a:schemeClr val="bg1"/>
          </a:solidFill>
        </p:grpSpPr>
        <p:sp>
          <p:nvSpPr>
            <p:cNvPr id="52" name="Rectangle 16">
              <a:extLst>
                <a:ext uri="{FF2B5EF4-FFF2-40B4-BE49-F238E27FC236}">
                  <a16:creationId xmlns="" xmlns:a16="http://schemas.microsoft.com/office/drawing/2014/main" id="{70A7F669-787E-48ED-910F-2F98D17E4697}"/>
                </a:ext>
              </a:extLst>
            </p:cNvPr>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3" name="Rectangle 17">
              <a:extLst>
                <a:ext uri="{FF2B5EF4-FFF2-40B4-BE49-F238E27FC236}">
                  <a16:creationId xmlns="" xmlns:a16="http://schemas.microsoft.com/office/drawing/2014/main" id="{B453CBFC-3B22-4965-9877-D0CD75CC5527}"/>
                </a:ext>
              </a:extLst>
            </p:cNvPr>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4" name="Rectangle 18">
              <a:extLst>
                <a:ext uri="{FF2B5EF4-FFF2-40B4-BE49-F238E27FC236}">
                  <a16:creationId xmlns="" xmlns:a16="http://schemas.microsoft.com/office/drawing/2014/main" id="{BE355EE9-2CE0-42F4-9A9C-7BFE6CCB7C0E}"/>
                </a:ext>
              </a:extLst>
            </p:cNvPr>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5" name="Rectangle 19">
              <a:extLst>
                <a:ext uri="{FF2B5EF4-FFF2-40B4-BE49-F238E27FC236}">
                  <a16:creationId xmlns="" xmlns:a16="http://schemas.microsoft.com/office/drawing/2014/main" id="{1DEE237C-09E1-46A7-94DC-0A3F6BC91439}"/>
                </a:ext>
              </a:extLst>
            </p:cNvPr>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6" name="Rectangle 20">
              <a:extLst>
                <a:ext uri="{FF2B5EF4-FFF2-40B4-BE49-F238E27FC236}">
                  <a16:creationId xmlns="" xmlns:a16="http://schemas.microsoft.com/office/drawing/2014/main" id="{8AB07180-FC58-4EE4-B6A6-2B16BC313F98}"/>
                </a:ext>
              </a:extLst>
            </p:cNvPr>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7" name="Rectangle 21">
              <a:extLst>
                <a:ext uri="{FF2B5EF4-FFF2-40B4-BE49-F238E27FC236}">
                  <a16:creationId xmlns="" xmlns:a16="http://schemas.microsoft.com/office/drawing/2014/main" id="{A89655B2-234E-4327-B71D-B698CC5F391B}"/>
                </a:ext>
              </a:extLst>
            </p:cNvPr>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8" name="Freeform 22">
              <a:extLst>
                <a:ext uri="{FF2B5EF4-FFF2-40B4-BE49-F238E27FC236}">
                  <a16:creationId xmlns="" xmlns:a16="http://schemas.microsoft.com/office/drawing/2014/main" id="{A8A9F07B-8BD5-4F83-872F-C403E9B4A4C4}"/>
                </a:ext>
              </a:extLst>
            </p:cNvPr>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59" name="Rectangle 23">
              <a:extLst>
                <a:ext uri="{FF2B5EF4-FFF2-40B4-BE49-F238E27FC236}">
                  <a16:creationId xmlns="" xmlns:a16="http://schemas.microsoft.com/office/drawing/2014/main" id="{E594F776-3A29-414E-B8C1-4250982417E5}"/>
                </a:ext>
              </a:extLst>
            </p:cNvPr>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0" name="Freeform 24">
              <a:extLst>
                <a:ext uri="{FF2B5EF4-FFF2-40B4-BE49-F238E27FC236}">
                  <a16:creationId xmlns="" xmlns:a16="http://schemas.microsoft.com/office/drawing/2014/main" id="{C77E1609-5B8F-4669-9EF2-F8A969A8C9BF}"/>
                </a:ext>
              </a:extLst>
            </p:cNvPr>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1" name="Rectangle 25">
              <a:extLst>
                <a:ext uri="{FF2B5EF4-FFF2-40B4-BE49-F238E27FC236}">
                  <a16:creationId xmlns="" xmlns:a16="http://schemas.microsoft.com/office/drawing/2014/main" id="{B740BEED-5CC0-43FB-A968-7309F3940F6C}"/>
                </a:ext>
              </a:extLst>
            </p:cNvPr>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2" name="Rectangle 26">
              <a:extLst>
                <a:ext uri="{FF2B5EF4-FFF2-40B4-BE49-F238E27FC236}">
                  <a16:creationId xmlns="" xmlns:a16="http://schemas.microsoft.com/office/drawing/2014/main" id="{C7CF2C92-3D56-48E3-90A0-F52DE866DB8F}"/>
                </a:ext>
              </a:extLst>
            </p:cNvPr>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3" name="Rectangle 27">
              <a:extLst>
                <a:ext uri="{FF2B5EF4-FFF2-40B4-BE49-F238E27FC236}">
                  <a16:creationId xmlns="" xmlns:a16="http://schemas.microsoft.com/office/drawing/2014/main" id="{4BA74944-9B1F-4096-B876-026232F9E5C0}"/>
                </a:ext>
              </a:extLst>
            </p:cNvPr>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4" name="Rectangle 28">
              <a:extLst>
                <a:ext uri="{FF2B5EF4-FFF2-40B4-BE49-F238E27FC236}">
                  <a16:creationId xmlns="" xmlns:a16="http://schemas.microsoft.com/office/drawing/2014/main" id="{E2DF2DE3-DF48-4F19-A70B-A100F67D5923}"/>
                </a:ext>
              </a:extLst>
            </p:cNvPr>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5" name="Rectangle 29">
              <a:extLst>
                <a:ext uri="{FF2B5EF4-FFF2-40B4-BE49-F238E27FC236}">
                  <a16:creationId xmlns="" xmlns:a16="http://schemas.microsoft.com/office/drawing/2014/main" id="{120478BD-3CA6-4AB6-9B16-975DCDDEA7A2}"/>
                </a:ext>
              </a:extLst>
            </p:cNvPr>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6" name="Rectangle 30">
              <a:extLst>
                <a:ext uri="{FF2B5EF4-FFF2-40B4-BE49-F238E27FC236}">
                  <a16:creationId xmlns="" xmlns:a16="http://schemas.microsoft.com/office/drawing/2014/main" id="{D483AB39-E044-4C75-B63B-E25B5A72C59B}"/>
                </a:ext>
              </a:extLst>
            </p:cNvPr>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7" name="Rectangle 31">
              <a:extLst>
                <a:ext uri="{FF2B5EF4-FFF2-40B4-BE49-F238E27FC236}">
                  <a16:creationId xmlns="" xmlns:a16="http://schemas.microsoft.com/office/drawing/2014/main" id="{92F17964-C91B-46FD-BBDA-1169F9A7913A}"/>
                </a:ext>
              </a:extLst>
            </p:cNvPr>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68" name="Freeform 6">
            <a:extLst>
              <a:ext uri="{FF2B5EF4-FFF2-40B4-BE49-F238E27FC236}">
                <a16:creationId xmlns="" xmlns:a16="http://schemas.microsoft.com/office/drawing/2014/main" id="{B3C018E7-E179-49F7-8403-8977FF5E1039}"/>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69" name="Freeform 11">
            <a:extLst>
              <a:ext uri="{FF2B5EF4-FFF2-40B4-BE49-F238E27FC236}">
                <a16:creationId xmlns="" xmlns:a16="http://schemas.microsoft.com/office/drawing/2014/main" id="{47A806AC-66EF-4BB7-B37C-FE129A074DDF}"/>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70" name="文本占位符 6">
            <a:extLst>
              <a:ext uri="{FF2B5EF4-FFF2-40B4-BE49-F238E27FC236}">
                <a16:creationId xmlns="" xmlns:a16="http://schemas.microsoft.com/office/drawing/2014/main" id="{3622C4EF-8730-4C65-B7F3-6F8A1EA9B96E}"/>
              </a:ext>
            </a:extLst>
          </p:cNvPr>
          <p:cNvSpPr>
            <a:spLocks noGrp="1"/>
          </p:cNvSpPr>
          <p:nvPr>
            <p:ph type="body" sz="quarter" idx="10" hasCustomPrompt="1"/>
          </p:nvPr>
        </p:nvSpPr>
        <p:spPr>
          <a:xfrm>
            <a:off x="454816" y="1233487"/>
            <a:ext cx="11307600" cy="4680000"/>
          </a:xfrm>
        </p:spPr>
        <p:txBody>
          <a:bodyPr/>
          <a:lstStyle>
            <a:lvl1pPr marL="457200" marR="0" indent="-457200"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en-US" altLang="zh-CN"/>
              <a:t>Directory </a:t>
            </a:r>
          </a:p>
          <a:p>
            <a:pPr marL="653788" lvl="1" indent="-457017">
              <a:buSzPct val="100000"/>
              <a:buFont typeface="+mj-lt"/>
              <a:buAutoNum type="arabicPeriod"/>
            </a:pPr>
            <a:endParaRPr lang="en-US" altLang="zh-CN"/>
          </a:p>
          <a:p>
            <a:pPr marL="457200" indent="-457200">
              <a:buSzPct val="100000"/>
              <a:buFont typeface="+mj-lt"/>
              <a:buAutoNum type="arabicPeriod"/>
            </a:pPr>
            <a:r>
              <a:rPr lang="en-US" altLang="zh-CN"/>
              <a:t>Directory </a:t>
            </a:r>
          </a:p>
          <a:p>
            <a:pPr marL="457200" indent="-457200">
              <a:buSzPct val="100000"/>
              <a:buFont typeface="+mj-lt"/>
              <a:buAutoNum type="arabicPeriod"/>
            </a:pPr>
            <a:r>
              <a:rPr lang="en-US" altLang="zh-CN"/>
              <a:t>Directory </a:t>
            </a:r>
          </a:p>
          <a:p>
            <a:pPr marL="457200" indent="-457200">
              <a:buSzPct val="100000"/>
              <a:buFont typeface="+mj-lt"/>
              <a:buAutoNum type="arabicPeriod"/>
            </a:pPr>
            <a:r>
              <a:rPr lang="en-US" altLang="zh-CN"/>
              <a:t>Directory </a:t>
            </a:r>
          </a:p>
          <a:p>
            <a:endParaRPr lang="zh-CN" altLang="en-US" dirty="0"/>
          </a:p>
        </p:txBody>
      </p:sp>
    </p:spTree>
    <p:extLst>
      <p:ext uri="{BB962C8B-B14F-4D97-AF65-F5344CB8AC3E}">
        <p14:creationId xmlns:p14="http://schemas.microsoft.com/office/powerpoint/2010/main" val="27027971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5" name="内容占位符 6">
            <a:extLst>
              <a:ext uri="{FF2B5EF4-FFF2-40B4-BE49-F238E27FC236}">
                <a16:creationId xmlns="" xmlns:a16="http://schemas.microsoft.com/office/drawing/2014/main" id="{5CD7E4D6-53C6-49E4-8D0E-3ECF268B21AA}"/>
              </a:ext>
            </a:extLst>
          </p:cNvPr>
          <p:cNvSpPr>
            <a:spLocks noGrp="1"/>
          </p:cNvSpPr>
          <p:nvPr>
            <p:ph sz="quarter" idx="10" hasCustomPrompt="1"/>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6" name="TextBox 10">
            <a:extLst>
              <a:ext uri="{FF2B5EF4-FFF2-40B4-BE49-F238E27FC236}">
                <a16:creationId xmlns="" xmlns:a16="http://schemas.microsoft.com/office/drawing/2014/main" id="{612AA2CD-A693-477D-B7E0-0E241C15CADD}"/>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7" name="Freeform 9">
            <a:extLst>
              <a:ext uri="{FF2B5EF4-FFF2-40B4-BE49-F238E27FC236}">
                <a16:creationId xmlns="" xmlns:a16="http://schemas.microsoft.com/office/drawing/2014/main" id="{DE659DBF-9FDE-4406-89F6-07D962F71C4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11">
            <a:extLst>
              <a:ext uri="{FF2B5EF4-FFF2-40B4-BE49-F238E27FC236}">
                <a16:creationId xmlns="" xmlns:a16="http://schemas.microsoft.com/office/drawing/2014/main" id="{4783769E-B410-4DDA-8D9D-405FE455EBF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9" name="组合 18">
            <a:extLst>
              <a:ext uri="{FF2B5EF4-FFF2-40B4-BE49-F238E27FC236}">
                <a16:creationId xmlns="" xmlns:a16="http://schemas.microsoft.com/office/drawing/2014/main" id="{658611CC-F945-472C-93F5-C3BDE08914F1}"/>
              </a:ext>
            </a:extLst>
          </p:cNvPr>
          <p:cNvGrpSpPr/>
          <p:nvPr userDrawn="1"/>
        </p:nvGrpSpPr>
        <p:grpSpPr>
          <a:xfrm>
            <a:off x="587388" y="505779"/>
            <a:ext cx="374708" cy="445558"/>
            <a:chOff x="-1647825" y="2492375"/>
            <a:chExt cx="1947863" cy="2316163"/>
          </a:xfrm>
          <a:solidFill>
            <a:schemeClr val="bg1"/>
          </a:solidFill>
        </p:grpSpPr>
        <p:sp>
          <p:nvSpPr>
            <p:cNvPr id="20" name="Freeform 6">
              <a:extLst>
                <a:ext uri="{FF2B5EF4-FFF2-40B4-BE49-F238E27FC236}">
                  <a16:creationId xmlns="" xmlns:a16="http://schemas.microsoft.com/office/drawing/2014/main" id="{4B0A8268-F27A-4589-89D1-F0C2F473F961}"/>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7">
              <a:extLst>
                <a:ext uri="{FF2B5EF4-FFF2-40B4-BE49-F238E27FC236}">
                  <a16:creationId xmlns="" xmlns:a16="http://schemas.microsoft.com/office/drawing/2014/main" id="{B2778130-4243-49D8-8657-98EAC7FC770E}"/>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4373967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39" name="文本占位符 6">
            <a:extLst>
              <a:ext uri="{FF2B5EF4-FFF2-40B4-BE49-F238E27FC236}">
                <a16:creationId xmlns="" xmlns:a16="http://schemas.microsoft.com/office/drawing/2014/main" id="{0DEA8CC3-00B5-480D-A8A2-6E4D38E90DFE}"/>
              </a:ext>
            </a:extLst>
          </p:cNvPr>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40" name="Freeform 9">
            <a:extLst>
              <a:ext uri="{FF2B5EF4-FFF2-40B4-BE49-F238E27FC236}">
                <a16:creationId xmlns="" xmlns:a16="http://schemas.microsoft.com/office/drawing/2014/main" id="{9ECAC806-D576-440D-9E20-D42B22E148A7}"/>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Freeform 11">
            <a:extLst>
              <a:ext uri="{FF2B5EF4-FFF2-40B4-BE49-F238E27FC236}">
                <a16:creationId xmlns="" xmlns:a16="http://schemas.microsoft.com/office/drawing/2014/main" id="{3B48FFB7-57AE-4878-B720-20D731D01EA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42" name="组合 41">
            <a:extLst>
              <a:ext uri="{FF2B5EF4-FFF2-40B4-BE49-F238E27FC236}">
                <a16:creationId xmlns="" xmlns:a16="http://schemas.microsoft.com/office/drawing/2014/main" id="{14C609F1-C833-4183-A0A6-355695B783F4}"/>
              </a:ext>
            </a:extLst>
          </p:cNvPr>
          <p:cNvGrpSpPr/>
          <p:nvPr userDrawn="1"/>
        </p:nvGrpSpPr>
        <p:grpSpPr>
          <a:xfrm>
            <a:off x="587388" y="505779"/>
            <a:ext cx="374708" cy="445558"/>
            <a:chOff x="-1647825" y="2492375"/>
            <a:chExt cx="1947863" cy="2316163"/>
          </a:xfrm>
          <a:solidFill>
            <a:schemeClr val="bg1"/>
          </a:solidFill>
        </p:grpSpPr>
        <p:sp>
          <p:nvSpPr>
            <p:cNvPr id="43" name="Freeform 6">
              <a:extLst>
                <a:ext uri="{FF2B5EF4-FFF2-40B4-BE49-F238E27FC236}">
                  <a16:creationId xmlns="" xmlns:a16="http://schemas.microsoft.com/office/drawing/2014/main" id="{3F01B644-95A0-4CD6-B033-613104CEE716}"/>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Freeform 7">
              <a:extLst>
                <a:ext uri="{FF2B5EF4-FFF2-40B4-BE49-F238E27FC236}">
                  <a16:creationId xmlns="" xmlns:a16="http://schemas.microsoft.com/office/drawing/2014/main" id="{7C8861E0-87C3-4912-AD04-CCA8DF06A364}"/>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5" name="标题 1">
            <a:extLst>
              <a:ext uri="{FF2B5EF4-FFF2-40B4-BE49-F238E27FC236}">
                <a16:creationId xmlns="" xmlns:a16="http://schemas.microsoft.com/office/drawing/2014/main" id="{00DCB90E-DC67-451A-9F1D-7681AE621630}"/>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16398158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10" name="Freeform 9">
            <a:extLst>
              <a:ext uri="{FF2B5EF4-FFF2-40B4-BE49-F238E27FC236}">
                <a16:creationId xmlns="" xmlns:a16="http://schemas.microsoft.com/office/drawing/2014/main" id="{DF6CCE27-9DA1-4E7F-B7F9-BCA889AC194E}"/>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1" name="Freeform 11">
            <a:extLst>
              <a:ext uri="{FF2B5EF4-FFF2-40B4-BE49-F238E27FC236}">
                <a16:creationId xmlns="" xmlns:a16="http://schemas.microsoft.com/office/drawing/2014/main" id="{E178DBE3-C2F4-41CD-B21B-32915C1686C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12" name="Freeform 12">
            <a:extLst>
              <a:ext uri="{FF2B5EF4-FFF2-40B4-BE49-F238E27FC236}">
                <a16:creationId xmlns="" xmlns:a16="http://schemas.microsoft.com/office/drawing/2014/main" id="{39776166-C7DF-4BB5-A02E-A146639D3F44}"/>
              </a:ext>
            </a:extLst>
          </p:cNvPr>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3" name="标题 1">
            <a:extLst>
              <a:ext uri="{FF2B5EF4-FFF2-40B4-BE49-F238E27FC236}">
                <a16:creationId xmlns="" xmlns:a16="http://schemas.microsoft.com/office/drawing/2014/main" id="{DBA843E6-2036-4E0C-85ED-E8F67BDFA099}"/>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33898039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9#全白背景">
    <p:spTree>
      <p:nvGrpSpPr>
        <p:cNvPr id="1" name=""/>
        <p:cNvGrpSpPr/>
        <p:nvPr/>
      </p:nvGrpSpPr>
      <p:grpSpPr>
        <a:xfrm>
          <a:off x="0" y="0"/>
          <a:ext cx="0" cy="0"/>
          <a:chOff x="0" y="0"/>
          <a:chExt cx="0" cy="0"/>
        </a:xfrm>
      </p:grpSpPr>
      <p:grpSp>
        <p:nvGrpSpPr>
          <p:cNvPr id="2" name="组合 1"/>
          <p:cNvGrpSpPr/>
          <p:nvPr/>
        </p:nvGrpSpPr>
        <p:grpSpPr>
          <a:xfrm>
            <a:off x="12162528" y="4653136"/>
            <a:ext cx="638734" cy="1729234"/>
            <a:chOff x="12162528" y="4653136"/>
            <a:chExt cx="638734" cy="1729234"/>
          </a:xfrm>
        </p:grpSpPr>
        <p:sp>
          <p:nvSpPr>
            <p:cNvPr id="3" name="矩形 2">
              <a:extLst>
                <a:ext uri="{FF2B5EF4-FFF2-40B4-BE49-F238E27FC236}">
                  <a16:creationId xmlns="" xmlns:a16="http://schemas.microsoft.com/office/drawing/2014/main" id="{32AEB80E-D574-4C1A-9EB9-3369A2BB96C5}"/>
                </a:ext>
              </a:extLst>
            </p:cNvPr>
            <p:cNvSpPr/>
            <p:nvPr/>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4" name="矩形 3">
              <a:extLst>
                <a:ext uri="{FF2B5EF4-FFF2-40B4-BE49-F238E27FC236}">
                  <a16:creationId xmlns="" xmlns:a16="http://schemas.microsoft.com/office/drawing/2014/main" id="{E94F5345-F49B-42D0-B35C-CA4FB19A3DA6}"/>
                </a:ext>
              </a:extLst>
            </p:cNvPr>
            <p:cNvSpPr/>
            <p:nvPr/>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5" name="矩形 4">
              <a:extLst>
                <a:ext uri="{FF2B5EF4-FFF2-40B4-BE49-F238E27FC236}">
                  <a16:creationId xmlns="" xmlns:a16="http://schemas.microsoft.com/office/drawing/2014/main" id="{BA62EB75-581F-4CD2-92A6-87BDFE3BDBC3}"/>
                </a:ext>
              </a:extLst>
            </p:cNvPr>
            <p:cNvSpPr/>
            <p:nvPr/>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6" name="矩形 5">
              <a:extLst>
                <a:ext uri="{FF2B5EF4-FFF2-40B4-BE49-F238E27FC236}">
                  <a16:creationId xmlns="" xmlns:a16="http://schemas.microsoft.com/office/drawing/2014/main" id="{947DE7E3-EC9F-4331-B252-7BCE51B7F0DA}"/>
                </a:ext>
              </a:extLst>
            </p:cNvPr>
            <p:cNvSpPr/>
            <p:nvPr/>
          </p:nvSpPr>
          <p:spPr>
            <a:xfrm>
              <a:off x="12212029" y="5518168"/>
              <a:ext cx="539729"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7" name="矩形 6">
              <a:extLst>
                <a:ext uri="{FF2B5EF4-FFF2-40B4-BE49-F238E27FC236}">
                  <a16:creationId xmlns="" xmlns:a16="http://schemas.microsoft.com/office/drawing/2014/main" id="{BE210CD8-3823-4C2E-B3EA-E42C40CFB29F}"/>
                </a:ext>
              </a:extLst>
            </p:cNvPr>
            <p:cNvSpPr/>
            <p:nvPr/>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8" name="矩形 7">
              <a:extLst>
                <a:ext uri="{FF2B5EF4-FFF2-40B4-BE49-F238E27FC236}">
                  <a16:creationId xmlns="" xmlns:a16="http://schemas.microsoft.com/office/drawing/2014/main" id="{BE8A406D-0F03-42D8-9159-77B9DE9EB30E}"/>
                </a:ext>
              </a:extLst>
            </p:cNvPr>
            <p:cNvSpPr/>
            <p:nvPr/>
          </p:nvSpPr>
          <p:spPr>
            <a:xfrm>
              <a:off x="12212029" y="6094370"/>
              <a:ext cx="539729" cy="288000"/>
            </a:xfrm>
            <a:prstGeom prst="rect">
              <a:avLst/>
            </a:prstGeom>
            <a:solidFill>
              <a:schemeClr val="accent6"/>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9" name="文本框 8">
              <a:extLst>
                <a:ext uri="{FF2B5EF4-FFF2-40B4-BE49-F238E27FC236}">
                  <a16:creationId xmlns="" xmlns:a16="http://schemas.microsoft.com/office/drawing/2014/main" id="{98A3A11A-AB61-497E-B3AE-12E999A6BBBA}"/>
                </a:ext>
              </a:extLst>
            </p:cNvPr>
            <p:cNvSpPr txBox="1"/>
            <p:nvPr/>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 xmlns:a16="http://schemas.microsoft.com/office/drawing/2014/main" id="{CF824ACE-31EE-452D-A81D-32E189AFE158}"/>
                </a:ext>
              </a:extLst>
            </p:cNvPr>
            <p:cNvSpPr txBox="1"/>
            <p:nvPr/>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 xmlns:a16="http://schemas.microsoft.com/office/drawing/2014/main" id="{7399143C-FDAD-45F1-BC44-030BD92ABA98}"/>
                </a:ext>
              </a:extLst>
            </p:cNvPr>
            <p:cNvSpPr txBox="1"/>
            <p:nvPr/>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 xmlns:a16="http://schemas.microsoft.com/office/drawing/2014/main" id="{308D80BD-0AC4-4D30-BDF8-F241047905A7}"/>
                </a:ext>
              </a:extLst>
            </p:cNvPr>
            <p:cNvSpPr txBox="1"/>
            <p:nvPr/>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 xmlns:a16="http://schemas.microsoft.com/office/drawing/2014/main" id="{B9CBC549-23CA-4012-B493-FF768D1829F1}"/>
                </a:ext>
              </a:extLst>
            </p:cNvPr>
            <p:cNvSpPr txBox="1"/>
            <p:nvPr/>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 xmlns:a16="http://schemas.microsoft.com/office/drawing/2014/main" id="{DA49D1AE-05B4-4A19-9F6F-8B89D09C41DD}"/>
                </a:ext>
              </a:extLst>
            </p:cNvPr>
            <p:cNvSpPr txBox="1"/>
            <p:nvPr/>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grpSp>
        <p:nvGrpSpPr>
          <p:cNvPr id="15" name="组合 14">
            <a:extLst>
              <a:ext uri="{FF2B5EF4-FFF2-40B4-BE49-F238E27FC236}">
                <a16:creationId xmlns="" xmlns:a16="http://schemas.microsoft.com/office/drawing/2014/main" id="{EF77FC49-AD3E-47E0-BC1A-86834D77510A}"/>
              </a:ext>
            </a:extLst>
          </p:cNvPr>
          <p:cNvGrpSpPr/>
          <p:nvPr userDrawn="1"/>
        </p:nvGrpSpPr>
        <p:grpSpPr>
          <a:xfrm>
            <a:off x="12162528" y="4653136"/>
            <a:ext cx="638734" cy="1729234"/>
            <a:chOff x="12162528" y="4653136"/>
            <a:chExt cx="638734" cy="1729234"/>
          </a:xfrm>
        </p:grpSpPr>
        <p:sp>
          <p:nvSpPr>
            <p:cNvPr id="16" name="矩形 15">
              <a:extLst>
                <a:ext uri="{FF2B5EF4-FFF2-40B4-BE49-F238E27FC236}">
                  <a16:creationId xmlns="" xmlns:a16="http://schemas.microsoft.com/office/drawing/2014/main" id="{6AF3D7B9-C98D-4658-89DF-BFEBD8B3BE4A}"/>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7" name="矩形 16">
              <a:extLst>
                <a:ext uri="{FF2B5EF4-FFF2-40B4-BE49-F238E27FC236}">
                  <a16:creationId xmlns="" xmlns:a16="http://schemas.microsoft.com/office/drawing/2014/main" id="{E224A3F7-2FD9-4EE2-B6B4-DEE68BF1077D}"/>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8" name="矩形 17">
              <a:extLst>
                <a:ext uri="{FF2B5EF4-FFF2-40B4-BE49-F238E27FC236}">
                  <a16:creationId xmlns="" xmlns:a16="http://schemas.microsoft.com/office/drawing/2014/main" id="{9B7634F4-0D38-460D-8F6B-51F840DD6E5C}"/>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19" name="矩形 18">
              <a:extLst>
                <a:ext uri="{FF2B5EF4-FFF2-40B4-BE49-F238E27FC236}">
                  <a16:creationId xmlns="" xmlns:a16="http://schemas.microsoft.com/office/drawing/2014/main" id="{DA0133E8-BAD3-4DFA-A178-BBDB3090C430}"/>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0" name="矩形 19">
              <a:extLst>
                <a:ext uri="{FF2B5EF4-FFF2-40B4-BE49-F238E27FC236}">
                  <a16:creationId xmlns="" xmlns:a16="http://schemas.microsoft.com/office/drawing/2014/main" id="{A6257880-ACA4-4CB0-A2DA-B8A95474C710}"/>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1" name="矩形 20">
              <a:extLst>
                <a:ext uri="{FF2B5EF4-FFF2-40B4-BE49-F238E27FC236}">
                  <a16:creationId xmlns="" xmlns:a16="http://schemas.microsoft.com/office/drawing/2014/main" id="{C941CDE8-18B0-4D33-B091-C0BB7CC7CF33}"/>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22" name="文本框 21">
              <a:extLst>
                <a:ext uri="{FF2B5EF4-FFF2-40B4-BE49-F238E27FC236}">
                  <a16:creationId xmlns="" xmlns:a16="http://schemas.microsoft.com/office/drawing/2014/main" id="{BBC825CB-359B-4FF7-81FB-3E7CBD4BA534}"/>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23" name="文本框 22">
              <a:extLst>
                <a:ext uri="{FF2B5EF4-FFF2-40B4-BE49-F238E27FC236}">
                  <a16:creationId xmlns="" xmlns:a16="http://schemas.microsoft.com/office/drawing/2014/main" id="{2CE983A1-3157-42F4-AAD7-2B857E4DF45B}"/>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24" name="文本框 23">
              <a:extLst>
                <a:ext uri="{FF2B5EF4-FFF2-40B4-BE49-F238E27FC236}">
                  <a16:creationId xmlns="" xmlns:a16="http://schemas.microsoft.com/office/drawing/2014/main" id="{9315B069-3A35-492D-9DF1-9E42FDCFBA55}"/>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25" name="文本框 24">
              <a:extLst>
                <a:ext uri="{FF2B5EF4-FFF2-40B4-BE49-F238E27FC236}">
                  <a16:creationId xmlns="" xmlns:a16="http://schemas.microsoft.com/office/drawing/2014/main" id="{8FD31C9F-77CE-4750-BE07-0DC78B4E33DA}"/>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26" name="文本框 25">
              <a:extLst>
                <a:ext uri="{FF2B5EF4-FFF2-40B4-BE49-F238E27FC236}">
                  <a16:creationId xmlns="" xmlns:a16="http://schemas.microsoft.com/office/drawing/2014/main" id="{ED2CB886-EEDB-4E8C-84F5-7F44E004FCAC}"/>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27" name="文本框 26">
              <a:extLst>
                <a:ext uri="{FF2B5EF4-FFF2-40B4-BE49-F238E27FC236}">
                  <a16:creationId xmlns="" xmlns:a16="http://schemas.microsoft.com/office/drawing/2014/main" id="{57D8B099-9613-4A52-BAE5-9E6682712E9C}"/>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3165440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8" name="Rectangle 54">
            <a:extLst>
              <a:ext uri="{FF2B5EF4-FFF2-40B4-BE49-F238E27FC236}">
                <a16:creationId xmlns="" xmlns:a16="http://schemas.microsoft.com/office/drawing/2014/main" id="{9C11C690-93F7-4E25-AFBF-41DD94DBBDC2}"/>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sp>
        <p:nvSpPr>
          <p:cNvPr id="37" name="Rectangle 69">
            <a:extLst>
              <a:ext uri="{FF2B5EF4-FFF2-40B4-BE49-F238E27FC236}">
                <a16:creationId xmlns="" xmlns:a16="http://schemas.microsoft.com/office/drawing/2014/main" id="{3F09C70C-837A-40C0-80AB-167981BAF3B1}"/>
              </a:ext>
            </a:extLst>
          </p:cNvPr>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a:t>Click to</a:t>
            </a:r>
            <a:r>
              <a:rPr lang="zh-CN" altLang="en-US"/>
              <a:t> </a:t>
            </a:r>
            <a:r>
              <a:rPr lang="en-US" altLang="zh-CN"/>
              <a:t>Edit</a:t>
            </a:r>
            <a:endParaRPr lang="zh-CN" altLang="en-US" dirty="0"/>
          </a:p>
        </p:txBody>
      </p:sp>
      <p:sp>
        <p:nvSpPr>
          <p:cNvPr id="8" name="Rectangle 57"/>
          <p:cNvSpPr>
            <a:spLocks noGrp="1" noChangeArrowheads="1"/>
          </p:cNvSpPr>
          <p:nvPr>
            <p:ph type="body" idx="1"/>
          </p:nvPr>
        </p:nvSpPr>
        <p:spPr bwMode="auto">
          <a:xfrm>
            <a:off x="466221" y="1248074"/>
            <a:ext cx="11279865" cy="41957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pic>
        <p:nvPicPr>
          <p:cNvPr id="11" name="图片 10"/>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0670660" y="6504032"/>
            <a:ext cx="1248712" cy="273343"/>
          </a:xfrm>
          <a:prstGeom prst="rect">
            <a:avLst/>
          </a:prstGeom>
        </p:spPr>
      </p:pic>
      <p:sp>
        <p:nvSpPr>
          <p:cNvPr id="24" name="矩形 23">
            <a:extLst>
              <a:ext uri="{FF2B5EF4-FFF2-40B4-BE49-F238E27FC236}">
                <a16:creationId xmlns="" xmlns:a16="http://schemas.microsoft.com/office/drawing/2014/main" id="{32AEB80E-D574-4C1A-9EB9-3369A2BB96C5}"/>
              </a:ext>
            </a:extLst>
          </p:cNvPr>
          <p:cNvSpPr/>
          <p:nvPr/>
        </p:nvSpPr>
        <p:spPr>
          <a:xfrm>
            <a:off x="12246898" y="3916624"/>
            <a:ext cx="919908"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5" name="矩形 24">
            <a:extLst>
              <a:ext uri="{FF2B5EF4-FFF2-40B4-BE49-F238E27FC236}">
                <a16:creationId xmlns="" xmlns:a16="http://schemas.microsoft.com/office/drawing/2014/main" id="{E94F5345-F49B-42D0-B35C-CA4FB19A3DA6}"/>
              </a:ext>
            </a:extLst>
          </p:cNvPr>
          <p:cNvSpPr/>
          <p:nvPr/>
        </p:nvSpPr>
        <p:spPr>
          <a:xfrm>
            <a:off x="12246898" y="4205452"/>
            <a:ext cx="919908" cy="288000"/>
          </a:xfrm>
          <a:prstGeom prst="rect">
            <a:avLst/>
          </a:prstGeom>
          <a:solidFill>
            <a:srgbClr val="99DFF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6" name="矩形 25">
            <a:extLst>
              <a:ext uri="{FF2B5EF4-FFF2-40B4-BE49-F238E27FC236}">
                <a16:creationId xmlns="" xmlns:a16="http://schemas.microsoft.com/office/drawing/2014/main" id="{BA62EB75-581F-4CD2-92A6-87BDFE3BDBC3}"/>
              </a:ext>
            </a:extLst>
          </p:cNvPr>
          <p:cNvSpPr/>
          <p:nvPr/>
        </p:nvSpPr>
        <p:spPr>
          <a:xfrm>
            <a:off x="12246898" y="4493554"/>
            <a:ext cx="919908" cy="288000"/>
          </a:xfrm>
          <a:prstGeom prst="rect">
            <a:avLst/>
          </a:prstGeom>
          <a:solidFill>
            <a:srgbClr val="D9D9D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7" name="矩形 26">
            <a:extLst>
              <a:ext uri="{FF2B5EF4-FFF2-40B4-BE49-F238E27FC236}">
                <a16:creationId xmlns="" xmlns:a16="http://schemas.microsoft.com/office/drawing/2014/main" id="{947DE7E3-EC9F-4331-B252-7BCE51B7F0DA}"/>
              </a:ext>
            </a:extLst>
          </p:cNvPr>
          <p:cNvSpPr/>
          <p:nvPr/>
        </p:nvSpPr>
        <p:spPr>
          <a:xfrm>
            <a:off x="12246898" y="4781656"/>
            <a:ext cx="919908"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8" name="矩形 27">
            <a:extLst>
              <a:ext uri="{FF2B5EF4-FFF2-40B4-BE49-F238E27FC236}">
                <a16:creationId xmlns="" xmlns:a16="http://schemas.microsoft.com/office/drawing/2014/main" id="{BE210CD8-3823-4C2E-B3EA-E42C40CFB29F}"/>
              </a:ext>
            </a:extLst>
          </p:cNvPr>
          <p:cNvSpPr/>
          <p:nvPr/>
        </p:nvSpPr>
        <p:spPr>
          <a:xfrm>
            <a:off x="12246898" y="5069758"/>
            <a:ext cx="919908" cy="288000"/>
          </a:xfrm>
          <a:prstGeom prst="rect">
            <a:avLst/>
          </a:prstGeom>
          <a:solidFill>
            <a:srgbClr val="F4FBFE"/>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9" name="文本框 28">
            <a:extLst>
              <a:ext uri="{FF2B5EF4-FFF2-40B4-BE49-F238E27FC236}">
                <a16:creationId xmlns="" xmlns:a16="http://schemas.microsoft.com/office/drawing/2014/main" id="{98A3A11A-AB61-497E-B3AE-12E999A6BBBA}"/>
              </a:ext>
            </a:extLst>
          </p:cNvPr>
          <p:cNvSpPr txBox="1"/>
          <p:nvPr/>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30" name="文本框 29">
            <a:extLst>
              <a:ext uri="{FF2B5EF4-FFF2-40B4-BE49-F238E27FC236}">
                <a16:creationId xmlns="" xmlns:a16="http://schemas.microsoft.com/office/drawing/2014/main" id="{CF824ACE-31EE-452D-A81D-32E189AFE158}"/>
              </a:ext>
            </a:extLst>
          </p:cNvPr>
          <p:cNvSpPr txBox="1"/>
          <p:nvPr/>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文字边框</a:t>
            </a:r>
          </a:p>
        </p:txBody>
      </p:sp>
      <p:sp>
        <p:nvSpPr>
          <p:cNvPr id="31" name="文本框 30">
            <a:extLst>
              <a:ext uri="{FF2B5EF4-FFF2-40B4-BE49-F238E27FC236}">
                <a16:creationId xmlns="" xmlns:a16="http://schemas.microsoft.com/office/drawing/2014/main" id="{7399143C-FDAD-45F1-BC44-030BD92ABA98}"/>
              </a:ext>
            </a:extLst>
          </p:cNvPr>
          <p:cNvSpPr txBox="1"/>
          <p:nvPr/>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32" name="文本框 31">
            <a:extLst>
              <a:ext uri="{FF2B5EF4-FFF2-40B4-BE49-F238E27FC236}">
                <a16:creationId xmlns="" xmlns:a16="http://schemas.microsoft.com/office/drawing/2014/main" id="{308D80BD-0AC4-4D30-BDF8-F241047905A7}"/>
              </a:ext>
            </a:extLst>
          </p:cNvPr>
          <p:cNvSpPr txBox="1"/>
          <p:nvPr/>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红</a:t>
            </a:r>
          </a:p>
        </p:txBody>
      </p:sp>
      <p:sp>
        <p:nvSpPr>
          <p:cNvPr id="33" name="文本框 32">
            <a:extLst>
              <a:ext uri="{FF2B5EF4-FFF2-40B4-BE49-F238E27FC236}">
                <a16:creationId xmlns="" xmlns:a16="http://schemas.microsoft.com/office/drawing/2014/main" id="{B9CBC549-23CA-4012-B493-FF768D1829F1}"/>
              </a:ext>
            </a:extLst>
          </p:cNvPr>
          <p:cNvSpPr txBox="1"/>
          <p:nvPr/>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a:t>
            </a:r>
            <a:r>
              <a:rPr lang="en-US" altLang="zh-CN" sz="900" dirty="0">
                <a:latin typeface="+mn-lt"/>
                <a:ea typeface="+mn-ea"/>
              </a:rPr>
              <a:t>/</a:t>
            </a:r>
            <a:r>
              <a:rPr lang="zh-CN" altLang="en-US" sz="900" dirty="0">
                <a:latin typeface="+mn-lt"/>
                <a:ea typeface="+mn-ea"/>
              </a:rPr>
              <a:t>文字底色</a:t>
            </a:r>
          </a:p>
        </p:txBody>
      </p:sp>
      <p:sp>
        <p:nvSpPr>
          <p:cNvPr id="34" name="矩形 33">
            <a:extLst>
              <a:ext uri="{FF2B5EF4-FFF2-40B4-BE49-F238E27FC236}">
                <a16:creationId xmlns="" xmlns:a16="http://schemas.microsoft.com/office/drawing/2014/main" id="{BE210CD8-3823-4C2E-B3EA-E42C40CFB29F}"/>
              </a:ext>
            </a:extLst>
          </p:cNvPr>
          <p:cNvSpPr/>
          <p:nvPr/>
        </p:nvSpPr>
        <p:spPr>
          <a:xfrm>
            <a:off x="12246898" y="5485453"/>
            <a:ext cx="461833" cy="288000"/>
          </a:xfrm>
          <a:prstGeom prst="rect">
            <a:avLst/>
          </a:prstGeom>
          <a:solidFill>
            <a:srgbClr val="FFF2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5" name="矩形 34">
            <a:extLst>
              <a:ext uri="{FF2B5EF4-FFF2-40B4-BE49-F238E27FC236}">
                <a16:creationId xmlns="" xmlns:a16="http://schemas.microsoft.com/office/drawing/2014/main" id="{BE210CD8-3823-4C2E-B3EA-E42C40CFB29F}"/>
              </a:ext>
            </a:extLst>
          </p:cNvPr>
          <p:cNvSpPr/>
          <p:nvPr/>
        </p:nvSpPr>
        <p:spPr>
          <a:xfrm>
            <a:off x="12708730" y="5485453"/>
            <a:ext cx="458075" cy="288000"/>
          </a:xfrm>
          <a:prstGeom prst="rect">
            <a:avLst/>
          </a:prstGeom>
          <a:solidFill>
            <a:srgbClr val="FFD17D"/>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6" name="文本框 35">
            <a:extLst>
              <a:ext uri="{FF2B5EF4-FFF2-40B4-BE49-F238E27FC236}">
                <a16:creationId xmlns="" xmlns:a16="http://schemas.microsoft.com/office/drawing/2014/main" id="{B9CBC549-23CA-4012-B493-FF768D1829F1}"/>
              </a:ext>
            </a:extLst>
          </p:cNvPr>
          <p:cNvSpPr txBox="1"/>
          <p:nvPr/>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备用</a:t>
            </a:r>
          </a:p>
        </p:txBody>
      </p:sp>
      <p:sp>
        <p:nvSpPr>
          <p:cNvPr id="20" name="矩形 19">
            <a:extLst>
              <a:ext uri="{FF2B5EF4-FFF2-40B4-BE49-F238E27FC236}">
                <a16:creationId xmlns="" xmlns:a16="http://schemas.microsoft.com/office/drawing/2014/main" id="{947DE7E3-EC9F-4331-B252-7BCE51B7F0DA}"/>
              </a:ext>
            </a:extLst>
          </p:cNvPr>
          <p:cNvSpPr/>
          <p:nvPr/>
        </p:nvSpPr>
        <p:spPr>
          <a:xfrm>
            <a:off x="12246898" y="5773453"/>
            <a:ext cx="919908" cy="288000"/>
          </a:xfrm>
          <a:prstGeom prst="rect">
            <a:avLst/>
          </a:prstGeom>
          <a:solidFill>
            <a:schemeClr val="accent3"/>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2" name="文本框 21">
            <a:extLst>
              <a:ext uri="{FF2B5EF4-FFF2-40B4-BE49-F238E27FC236}">
                <a16:creationId xmlns="" xmlns:a16="http://schemas.microsoft.com/office/drawing/2014/main" id="{308D80BD-0AC4-4D30-BDF8-F241047905A7}"/>
              </a:ext>
            </a:extLst>
          </p:cNvPr>
          <p:cNvSpPr txBox="1"/>
          <p:nvPr/>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绿</a:t>
            </a:r>
          </a:p>
        </p:txBody>
      </p:sp>
      <p:pic>
        <p:nvPicPr>
          <p:cNvPr id="23" name="图片 22">
            <a:extLst>
              <a:ext uri="{FF2B5EF4-FFF2-40B4-BE49-F238E27FC236}">
                <a16:creationId xmlns="" xmlns:a16="http://schemas.microsoft.com/office/drawing/2014/main" id="{5970046C-B045-45B3-8B66-254EC745B8E0}"/>
              </a:ext>
            </a:extLst>
          </p:cNvPr>
          <p:cNvPicPr>
            <a:picLocks noChangeAspect="1"/>
          </p:cNvPicPr>
          <p:nvPr userDrawn="1"/>
        </p:nvPicPr>
        <p:blipFill>
          <a:blip r:embed="rId19"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grpSp>
        <p:nvGrpSpPr>
          <p:cNvPr id="39" name="组合 38">
            <a:extLst>
              <a:ext uri="{FF2B5EF4-FFF2-40B4-BE49-F238E27FC236}">
                <a16:creationId xmlns="" xmlns:a16="http://schemas.microsoft.com/office/drawing/2014/main" id="{247F647F-E673-4366-AE3D-3A748383551D}"/>
              </a:ext>
            </a:extLst>
          </p:cNvPr>
          <p:cNvGrpSpPr/>
          <p:nvPr userDrawn="1"/>
        </p:nvGrpSpPr>
        <p:grpSpPr>
          <a:xfrm>
            <a:off x="12162526" y="3916624"/>
            <a:ext cx="1088654" cy="2144829"/>
            <a:chOff x="12162526" y="3916624"/>
            <a:chExt cx="1088654" cy="2144829"/>
          </a:xfrm>
        </p:grpSpPr>
        <p:sp>
          <p:nvSpPr>
            <p:cNvPr id="40" name="矩形 39">
              <a:extLst>
                <a:ext uri="{FF2B5EF4-FFF2-40B4-BE49-F238E27FC236}">
                  <a16:creationId xmlns="" xmlns:a16="http://schemas.microsoft.com/office/drawing/2014/main" id="{AD98A3E0-1485-4B41-BD1F-2AAF6C336B31}"/>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1" name="矩形 40">
              <a:extLst>
                <a:ext uri="{FF2B5EF4-FFF2-40B4-BE49-F238E27FC236}">
                  <a16:creationId xmlns="" xmlns:a16="http://schemas.microsoft.com/office/drawing/2014/main" id="{7D6F2354-F1EA-479B-BF1F-A97E62C0D6A8}"/>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2" name="矩形 41">
              <a:extLst>
                <a:ext uri="{FF2B5EF4-FFF2-40B4-BE49-F238E27FC236}">
                  <a16:creationId xmlns="" xmlns:a16="http://schemas.microsoft.com/office/drawing/2014/main" id="{374E8DFC-2BF2-40D3-9DE7-489E1691966D}"/>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3" name="矩形 42">
              <a:extLst>
                <a:ext uri="{FF2B5EF4-FFF2-40B4-BE49-F238E27FC236}">
                  <a16:creationId xmlns="" xmlns:a16="http://schemas.microsoft.com/office/drawing/2014/main" id="{2F45BBA4-F708-4B33-80D2-197C3972E35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44" name="矩形 43">
              <a:extLst>
                <a:ext uri="{FF2B5EF4-FFF2-40B4-BE49-F238E27FC236}">
                  <a16:creationId xmlns="" xmlns:a16="http://schemas.microsoft.com/office/drawing/2014/main" id="{2B90E295-AA91-4FAB-A2AE-389F59C0678B}"/>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5" name="文本框 44">
              <a:extLst>
                <a:ext uri="{FF2B5EF4-FFF2-40B4-BE49-F238E27FC236}">
                  <a16:creationId xmlns="" xmlns:a16="http://schemas.microsoft.com/office/drawing/2014/main" id="{1C5F2893-FB0B-43EE-9AB0-3445B957D279}"/>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表格表头</a:t>
              </a:r>
            </a:p>
          </p:txBody>
        </p:sp>
        <p:sp>
          <p:nvSpPr>
            <p:cNvPr id="46" name="文本框 45">
              <a:extLst>
                <a:ext uri="{FF2B5EF4-FFF2-40B4-BE49-F238E27FC236}">
                  <a16:creationId xmlns="" xmlns:a16="http://schemas.microsoft.com/office/drawing/2014/main" id="{B496045F-0BD7-4B1C-BAF1-EA1E11F4A893}"/>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文字边框</a:t>
              </a:r>
            </a:p>
          </p:txBody>
        </p:sp>
        <p:sp>
          <p:nvSpPr>
            <p:cNvPr id="47" name="文本框 46">
              <a:extLst>
                <a:ext uri="{FF2B5EF4-FFF2-40B4-BE49-F238E27FC236}">
                  <a16:creationId xmlns="" xmlns:a16="http://schemas.microsoft.com/office/drawing/2014/main" id="{FE75530C-05AE-416C-A421-E91F995888A4}"/>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导航灰底</a:t>
              </a:r>
            </a:p>
          </p:txBody>
        </p:sp>
        <p:sp>
          <p:nvSpPr>
            <p:cNvPr id="48" name="文本框 47">
              <a:extLst>
                <a:ext uri="{FF2B5EF4-FFF2-40B4-BE49-F238E27FC236}">
                  <a16:creationId xmlns="" xmlns:a16="http://schemas.microsoft.com/office/drawing/2014/main" id="{20459E2D-AA6D-4C08-853E-7A4868CBFA6E}"/>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红</a:t>
              </a:r>
            </a:p>
          </p:txBody>
        </p:sp>
        <p:sp>
          <p:nvSpPr>
            <p:cNvPr id="49" name="文本框 48">
              <a:extLst>
                <a:ext uri="{FF2B5EF4-FFF2-40B4-BE49-F238E27FC236}">
                  <a16:creationId xmlns="" xmlns:a16="http://schemas.microsoft.com/office/drawing/2014/main" id="{21E0D4D3-3D37-4231-B209-ED67A57A1F69}"/>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文字底色</a:t>
              </a:r>
            </a:p>
          </p:txBody>
        </p:sp>
        <p:sp>
          <p:nvSpPr>
            <p:cNvPr id="50" name="矩形 49">
              <a:extLst>
                <a:ext uri="{FF2B5EF4-FFF2-40B4-BE49-F238E27FC236}">
                  <a16:creationId xmlns="" xmlns:a16="http://schemas.microsoft.com/office/drawing/2014/main" id="{D4EDCA5D-087A-4595-91D1-8842D7C89C7B}"/>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1" name="矩形 50">
              <a:extLst>
                <a:ext uri="{FF2B5EF4-FFF2-40B4-BE49-F238E27FC236}">
                  <a16:creationId xmlns="" xmlns:a16="http://schemas.microsoft.com/office/drawing/2014/main" id="{C9F72971-793E-4D9C-8B6F-312F3C15251B}"/>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2" name="文本框 51">
              <a:extLst>
                <a:ext uri="{FF2B5EF4-FFF2-40B4-BE49-F238E27FC236}">
                  <a16:creationId xmlns="" xmlns:a16="http://schemas.microsoft.com/office/drawing/2014/main" id="{F429924E-A276-4DFF-915B-B585751A3F8E}"/>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备用</a:t>
              </a:r>
            </a:p>
          </p:txBody>
        </p:sp>
        <p:sp>
          <p:nvSpPr>
            <p:cNvPr id="53" name="矩形 52">
              <a:extLst>
                <a:ext uri="{FF2B5EF4-FFF2-40B4-BE49-F238E27FC236}">
                  <a16:creationId xmlns="" xmlns:a16="http://schemas.microsoft.com/office/drawing/2014/main" id="{8CFA1AEC-A9E5-4DF5-89D5-001EDAE530FB}"/>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54" name="文本框 53">
              <a:extLst>
                <a:ext uri="{FF2B5EF4-FFF2-40B4-BE49-F238E27FC236}">
                  <a16:creationId xmlns="" xmlns:a16="http://schemas.microsoft.com/office/drawing/2014/main" id="{A67AA1ED-8362-4B30-965A-4A2AA60876DC}"/>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绿</a:t>
              </a:r>
            </a:p>
          </p:txBody>
        </p:sp>
      </p:grpSp>
    </p:spTree>
    <p:extLst>
      <p:ext uri="{BB962C8B-B14F-4D97-AF65-F5344CB8AC3E}">
        <p14:creationId xmlns:p14="http://schemas.microsoft.com/office/powerpoint/2010/main" val="969449641"/>
      </p:ext>
    </p:extLst>
  </p:cSld>
  <p:clrMap bg1="lt1" tx1="dk1" bg2="lt2" tx2="dk2" accent1="accent1" accent2="accent2" accent3="accent3" accent4="accent4" accent5="accent5" accent6="accent6" hlink="hlink" folHlink="folHlink"/>
  <p:sldLayoutIdLst>
    <p:sldLayoutId id="2147483876" r:id="rId1"/>
    <p:sldLayoutId id="2147483859" r:id="rId2"/>
    <p:sldLayoutId id="2147483860" r:id="rId3"/>
    <p:sldLayoutId id="2147483877" r:id="rId4"/>
    <p:sldLayoutId id="2147483862" r:id="rId5"/>
    <p:sldLayoutId id="2147483864" r:id="rId6"/>
    <p:sldLayoutId id="2147483863" r:id="rId7"/>
    <p:sldLayoutId id="2147483865" r:id="rId8"/>
    <p:sldLayoutId id="2147483866" r:id="rId9"/>
    <p:sldLayoutId id="2147483867" r:id="rId10"/>
    <p:sldLayoutId id="2147483868" r:id="rId11"/>
    <p:sldLayoutId id="2147483878" r:id="rId12"/>
    <p:sldLayoutId id="2147483870" r:id="rId13"/>
    <p:sldLayoutId id="2147483871" r:id="rId14"/>
    <p:sldLayoutId id="2147483872" r:id="rId15"/>
    <p:sldLayoutId id="2147483879" r:id="rId16"/>
  </p:sldLayoutIdLst>
  <p:txStyles>
    <p:titleStyle>
      <a:lvl1pPr algn="l" defTabSz="914034" rtl="0" eaLnBrk="1" latinLnBrk="0" hangingPunct="1">
        <a:lnSpc>
          <a:spcPct val="90000"/>
        </a:lnSpc>
        <a:spcBef>
          <a:spcPct val="0"/>
        </a:spcBef>
        <a:buNone/>
        <a:defRPr sz="3499" kern="1200">
          <a:solidFill>
            <a:schemeClr val="tx1"/>
          </a:solidFill>
          <a:latin typeface="+mj-lt"/>
          <a:ea typeface="+mj-ea"/>
          <a:cs typeface="+mj-cs"/>
        </a:defRPr>
      </a:lvl1pPr>
    </p:titleStyle>
    <p:body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2" pos="281">
          <p15:clr>
            <a:srgbClr val="F26B43"/>
          </p15:clr>
        </p15:guide>
        <p15:guide id="4" pos="7399">
          <p15:clr>
            <a:srgbClr val="F26B43"/>
          </p15:clr>
        </p15:guide>
        <p15:guide id="5" orient="horz" pos="2341">
          <p15:clr>
            <a:srgbClr val="F26B43"/>
          </p15:clr>
        </p15:guide>
        <p15:guide id="6" orient="horz" pos="4020">
          <p15:clr>
            <a:srgbClr val="F26B43"/>
          </p15:clr>
        </p15:guide>
        <p15:guide id="7" orient="horz" pos="777">
          <p15:clr>
            <a:srgbClr val="F26B43"/>
          </p15:clr>
        </p15:guide>
        <p15:guide id="8"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3.xml"/><Relationship Id="rId1" Type="http://schemas.openxmlformats.org/officeDocument/2006/relationships/slideLayout" Target="../slideLayouts/slideLayout8.xml"/><Relationship Id="rId4" Type="http://schemas.openxmlformats.org/officeDocument/2006/relationships/image" Target="../media/image7.png"/></Relationships>
</file>

<file path=ppt/slides/_rels/slide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4.xml"/><Relationship Id="rId1" Type="http://schemas.openxmlformats.org/officeDocument/2006/relationships/slideLayout" Target="../slideLayouts/slideLayout8.xml"/><Relationship Id="rId4" Type="http://schemas.openxmlformats.org/officeDocument/2006/relationships/image" Target="../media/image7.png"/></Relationships>
</file>

<file path=ppt/slides/_rels/slide4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5.xml"/><Relationship Id="rId1" Type="http://schemas.openxmlformats.org/officeDocument/2006/relationships/slideLayout" Target="../slideLayouts/slideLayout8.xml"/><Relationship Id="rId4" Type="http://schemas.openxmlformats.org/officeDocument/2006/relationships/image" Target="../media/image7.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 name="文本占位符 13"/>
          <p:cNvSpPr>
            <a:spLocks noGrp="1"/>
          </p:cNvSpPr>
          <p:nvPr>
            <p:ph type="body" sz="quarter" idx="17"/>
          </p:nvPr>
        </p:nvSpPr>
        <p:spPr/>
        <p:txBody>
          <a:bodyPr wrap="square">
            <a:noAutofit/>
          </a:bodyPr>
          <a:lstStyle/>
          <a:p>
            <a:pPr fontAlgn="ctr"/>
            <a:r>
              <a:rPr lang="en-US" altLang="zh-CN" dirty="0" smtClean="0">
                <a:sym typeface="Huawei Sans" panose="020C0503030203020204" pitchFamily="34" charset="0"/>
              </a:rPr>
              <a:t>Zhang Linrui</a:t>
            </a:r>
            <a:r>
              <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rPr>
              <a:t>/zwx570554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占位符 14"/>
          <p:cNvSpPr>
            <a:spLocks noGrp="1"/>
          </p:cNvSpPr>
          <p:nvPr>
            <p:ph type="body" sz="quarter" idx="18"/>
          </p:nvPr>
        </p:nvSpPr>
        <p:spPr/>
        <p:txBody>
          <a:bodyPr wrap="square">
            <a:noAutofit/>
          </a:bodyPr>
          <a:lstStyle/>
          <a:p>
            <a:pPr fontAlgn="ctr"/>
            <a:r>
              <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rPr>
              <a:t>2020.06</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占位符 2"/>
          <p:cNvSpPr>
            <a:spLocks noGrp="1"/>
          </p:cNvSpPr>
          <p:nvPr>
            <p:ph type="body" sz="quarter" idx="13"/>
          </p:nvPr>
        </p:nvSpPr>
        <p:spPr/>
        <p:txBody>
          <a:bodyPr wrap="square">
            <a:noAutofit/>
          </a:bodyPr>
          <a:lstStyle/>
          <a:p>
            <a:pPr fontAlgn="ctr"/>
            <a:r>
              <a:rPr lang="en-US" altLang="zh-CN" dirty="0" smtClean="0">
                <a:sym typeface="Huawei Sans" panose="020C0503030203020204" pitchFamily="34" charset="0"/>
              </a:rPr>
              <a:t>Chen Qibiao</a:t>
            </a:r>
            <a:r>
              <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rPr>
              <a:t>/cwx47601</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文本占位符 3"/>
          <p:cNvSpPr>
            <a:spLocks noGrp="1"/>
          </p:cNvSpPr>
          <p:nvPr>
            <p:ph type="body" sz="quarter" idx="14"/>
          </p:nvPr>
        </p:nvSpPr>
        <p:spPr/>
        <p:txBody>
          <a:bodyPr wrap="square">
            <a:noAutofit/>
          </a:bodyPr>
          <a:lstStyle/>
          <a:p>
            <a:r>
              <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rPr>
              <a:t>2020.03</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占位符 4"/>
          <p:cNvSpPr>
            <a:spLocks noGrp="1"/>
          </p:cNvSpPr>
          <p:nvPr>
            <p:ph type="body" sz="quarter" idx="15"/>
          </p:nvPr>
        </p:nvSpPr>
        <p:spPr/>
        <p:txBody>
          <a:bodyPr wrap="square">
            <a:noAutofit/>
          </a:bodyPr>
          <a:lstStyle/>
          <a:p>
            <a:pPr fontAlgn="ctr"/>
            <a:r>
              <a:rPr lang="en-US" altLang="zh-CN" dirty="0" smtClean="0">
                <a:sym typeface="Huawei Sans" panose="020C0503030203020204" pitchFamily="34" charset="0"/>
              </a:rPr>
              <a:t>Zhu Shigeng</a:t>
            </a:r>
            <a:r>
              <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rPr>
              <a:t>/z00261992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文本占位符 5"/>
          <p:cNvSpPr>
            <a:spLocks noGrp="1"/>
          </p:cNvSpPr>
          <p:nvPr>
            <p:ph type="body" sz="quarter" idx="16"/>
          </p:nvPr>
        </p:nvSpPr>
        <p:spPr/>
        <p:txBody>
          <a:bodyPr wrap="square">
            <a:noAutofit/>
          </a:bodyPr>
          <a:lstStyle/>
          <a:p>
            <a:r>
              <a:rPr lang="en-US" altLang="zh-CN" dirty="0" smtClean="0">
                <a:sym typeface="Huawei Sans" panose="020C0503030203020204" pitchFamily="34" charset="0"/>
              </a:rPr>
              <a:t>New</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占位符 45"/>
          <p:cNvSpPr>
            <a:spLocks noGrp="1"/>
          </p:cNvSpPr>
          <p:nvPr>
            <p:ph type="body" sz="quarter" idx="21"/>
          </p:nvPr>
        </p:nvSpPr>
        <p:spPr/>
        <p:txBody>
          <a:bodyPr wrap="square">
            <a:noAutofit/>
          </a:bodyPr>
          <a:lstStyle/>
          <a:p>
            <a:pPr fontAlgn="ctr"/>
            <a:endParaRPr lang="en-US" altLang="zh-CN" dirty="0">
              <a:latin typeface="Huawei Sans" panose="020C0503030203020204" pitchFamily="34" charset="0"/>
            </a:endParaRPr>
          </a:p>
        </p:txBody>
      </p:sp>
      <p:sp>
        <p:nvSpPr>
          <p:cNvPr id="47" name="文本占位符 46"/>
          <p:cNvSpPr>
            <a:spLocks noGrp="1"/>
          </p:cNvSpPr>
          <p:nvPr>
            <p:ph type="body" sz="quarter" idx="22"/>
          </p:nvPr>
        </p:nvSpPr>
        <p:spPr/>
        <p:txBody>
          <a:bodyPr wrap="square">
            <a:noAutofit/>
          </a:bodyPr>
          <a:lstStyle/>
          <a:p>
            <a:endParaRPr lang="en-US" altLang="zh-CN" dirty="0">
              <a:latin typeface="Huawei Sans" panose="020C0503030203020204" pitchFamily="34" charset="0"/>
            </a:endParaRPr>
          </a:p>
        </p:txBody>
      </p:sp>
      <p:sp>
        <p:nvSpPr>
          <p:cNvPr id="48" name="文本占位符 47"/>
          <p:cNvSpPr>
            <a:spLocks noGrp="1"/>
          </p:cNvSpPr>
          <p:nvPr>
            <p:ph type="body" sz="quarter" idx="23"/>
          </p:nvPr>
        </p:nvSpPr>
        <p:spPr/>
        <p:txBody>
          <a:bodyPr wrap="square">
            <a:noAutofit/>
          </a:bodyPr>
          <a:lstStyle/>
          <a:p>
            <a:pPr fontAlgn="ctr"/>
            <a:endParaRPr lang="en-US" altLang="zh-CN" dirty="0">
              <a:latin typeface="Huawei Sans" panose="020C0503030203020204" pitchFamily="34" charset="0"/>
            </a:endParaRPr>
          </a:p>
        </p:txBody>
      </p:sp>
      <p:sp>
        <p:nvSpPr>
          <p:cNvPr id="49" name="文本占位符 48"/>
          <p:cNvSpPr>
            <a:spLocks noGrp="1"/>
          </p:cNvSpPr>
          <p:nvPr>
            <p:ph type="body" sz="quarter" idx="24"/>
          </p:nvPr>
        </p:nvSpPr>
        <p:spPr/>
        <p:txBody>
          <a:bodyPr wrap="square">
            <a:noAutofit/>
          </a:bodyPr>
          <a:lstStyle/>
          <a:p>
            <a:endParaRPr lang="en-US" altLang="zh-CN" dirty="0">
              <a:latin typeface="Huawei Sans" panose="020C0503030203020204" pitchFamily="34" charset="0"/>
            </a:endParaRPr>
          </a:p>
        </p:txBody>
      </p:sp>
      <p:sp>
        <p:nvSpPr>
          <p:cNvPr id="50" name="文本占位符 49"/>
          <p:cNvSpPr>
            <a:spLocks noGrp="1"/>
          </p:cNvSpPr>
          <p:nvPr>
            <p:ph type="body" sz="quarter" idx="25"/>
          </p:nvPr>
        </p:nvSpPr>
        <p:spPr/>
        <p:txBody>
          <a:bodyPr wrap="square">
            <a:noAutofit/>
          </a:bodyPr>
          <a:lstStyle/>
          <a:p>
            <a:pPr fontAlgn="ctr"/>
            <a:endParaRPr lang="en-US" altLang="zh-CN" dirty="0">
              <a:latin typeface="Huawei Sans" panose="020C0503030203020204" pitchFamily="34" charset="0"/>
            </a:endParaRPr>
          </a:p>
        </p:txBody>
      </p:sp>
      <p:sp>
        <p:nvSpPr>
          <p:cNvPr id="51" name="文本占位符 50"/>
          <p:cNvSpPr>
            <a:spLocks noGrp="1"/>
          </p:cNvSpPr>
          <p:nvPr>
            <p:ph type="body" sz="quarter" idx="26"/>
          </p:nvPr>
        </p:nvSpPr>
        <p:spPr/>
        <p:txBody>
          <a:bodyPr wrap="square">
            <a:noAutofit/>
          </a:bodyPr>
          <a:lstStyle/>
          <a:p>
            <a:endParaRPr lang="en-US" altLang="zh-CN" dirty="0">
              <a:latin typeface="Huawei Sans" panose="020C0503030203020204" pitchFamily="34" charset="0"/>
            </a:endParaRPr>
          </a:p>
        </p:txBody>
      </p:sp>
      <p:sp>
        <p:nvSpPr>
          <p:cNvPr id="52" name="文本占位符 51"/>
          <p:cNvSpPr>
            <a:spLocks noGrp="1"/>
          </p:cNvSpPr>
          <p:nvPr>
            <p:ph type="body" sz="quarter" idx="27"/>
          </p:nvPr>
        </p:nvSpPr>
        <p:spPr/>
        <p:txBody>
          <a:bodyPr wrap="square">
            <a:noAutofit/>
          </a:bodyPr>
          <a:lstStyle/>
          <a:p>
            <a:pPr fontAlgn="ctr"/>
            <a:endParaRPr lang="en-US" altLang="zh-CN" dirty="0">
              <a:latin typeface="Huawei Sans" panose="020C0503030203020204" pitchFamily="34" charset="0"/>
            </a:endParaRPr>
          </a:p>
        </p:txBody>
      </p:sp>
      <p:sp>
        <p:nvSpPr>
          <p:cNvPr id="53" name="文本占位符 52"/>
          <p:cNvSpPr>
            <a:spLocks noGrp="1"/>
          </p:cNvSpPr>
          <p:nvPr>
            <p:ph type="body" sz="quarter" idx="28"/>
          </p:nvPr>
        </p:nvSpPr>
        <p:spPr/>
        <p:txBody>
          <a:bodyPr wrap="square">
            <a:noAutofit/>
          </a:bodyPr>
          <a:lstStyle/>
          <a:p>
            <a:endParaRPr lang="en-US" altLang="zh-CN" dirty="0">
              <a:latin typeface="Huawei Sans" panose="020C0503030203020204" pitchFamily="34" charset="0"/>
            </a:endParaRPr>
          </a:p>
        </p:txBody>
      </p:sp>
      <p:sp>
        <p:nvSpPr>
          <p:cNvPr id="54" name="文本占位符 53"/>
          <p:cNvSpPr>
            <a:spLocks noGrp="1"/>
          </p:cNvSpPr>
          <p:nvPr>
            <p:ph type="body" sz="quarter" idx="29"/>
          </p:nvPr>
        </p:nvSpPr>
        <p:spPr/>
        <p:txBody>
          <a:bodyPr wrap="square">
            <a:noAutofit/>
          </a:bodyPr>
          <a:lstStyle/>
          <a:p>
            <a:pPr fontAlgn="ctr"/>
            <a:endParaRPr lang="en-US" altLang="zh-CN" dirty="0">
              <a:latin typeface="Huawei Sans" panose="020C0503030203020204" pitchFamily="34" charset="0"/>
            </a:endParaRPr>
          </a:p>
        </p:txBody>
      </p:sp>
      <p:sp>
        <p:nvSpPr>
          <p:cNvPr id="55" name="文本占位符 54"/>
          <p:cNvSpPr>
            <a:spLocks noGrp="1"/>
          </p:cNvSpPr>
          <p:nvPr>
            <p:ph type="body" sz="quarter" idx="30"/>
          </p:nvPr>
        </p:nvSpPr>
        <p:spPr/>
        <p:txBody>
          <a:bodyPr wrap="square">
            <a:noAutofit/>
          </a:bodyPr>
          <a:lstStyle/>
          <a:p>
            <a:endParaRPr lang="en-US" altLang="zh-CN" dirty="0">
              <a:latin typeface="Huawei Sans" panose="020C0503030203020204" pitchFamily="34" charset="0"/>
            </a:endParaRPr>
          </a:p>
        </p:txBody>
      </p:sp>
      <p:sp>
        <p:nvSpPr>
          <p:cNvPr id="56" name="文本占位符 55"/>
          <p:cNvSpPr>
            <a:spLocks noGrp="1"/>
          </p:cNvSpPr>
          <p:nvPr>
            <p:ph type="body" sz="quarter" idx="31"/>
          </p:nvPr>
        </p:nvSpPr>
        <p:spPr/>
        <p:txBody>
          <a:bodyPr wrap="square">
            <a:noAutofit/>
          </a:bodyPr>
          <a:lstStyle/>
          <a:p>
            <a:pPr fontAlgn="ctr"/>
            <a:endParaRPr lang="en-US" altLang="zh-CN" dirty="0">
              <a:latin typeface="Huawei Sans" panose="020C0503030203020204" pitchFamily="34" charset="0"/>
            </a:endParaRPr>
          </a:p>
        </p:txBody>
      </p:sp>
      <p:sp>
        <p:nvSpPr>
          <p:cNvPr id="57" name="文本占位符 56"/>
          <p:cNvSpPr>
            <a:spLocks noGrp="1"/>
          </p:cNvSpPr>
          <p:nvPr>
            <p:ph type="body" sz="quarter" idx="32"/>
          </p:nvPr>
        </p:nvSpPr>
        <p:spPr/>
        <p:txBody>
          <a:bodyPr wrap="square">
            <a:noAutofit/>
          </a:bodyPr>
          <a:lstStyle/>
          <a:p>
            <a:endParaRPr lang="en-US" altLang="zh-CN" dirty="0">
              <a:latin typeface="Huawei Sans" panose="020C0503030203020204" pitchFamily="34" charset="0"/>
            </a:endParaRPr>
          </a:p>
        </p:txBody>
      </p:sp>
      <p:sp>
        <p:nvSpPr>
          <p:cNvPr id="58" name="文本占位符 57"/>
          <p:cNvSpPr>
            <a:spLocks noGrp="1"/>
          </p:cNvSpPr>
          <p:nvPr>
            <p:ph type="body" sz="quarter" idx="33"/>
          </p:nvPr>
        </p:nvSpPr>
        <p:spPr/>
        <p:txBody>
          <a:bodyPr wrap="square">
            <a:noAutofit/>
          </a:bodyPr>
          <a:lstStyle/>
          <a:p>
            <a:pPr fontAlgn="ctr"/>
            <a:endParaRPr lang="en-US" altLang="zh-CN" dirty="0">
              <a:latin typeface="Huawei Sans" panose="020C0503030203020204" pitchFamily="34" charset="0"/>
            </a:endParaRPr>
          </a:p>
        </p:txBody>
      </p:sp>
      <p:sp>
        <p:nvSpPr>
          <p:cNvPr id="59" name="文本占位符 58"/>
          <p:cNvSpPr>
            <a:spLocks noGrp="1"/>
          </p:cNvSpPr>
          <p:nvPr>
            <p:ph type="body" sz="quarter" idx="34"/>
          </p:nvPr>
        </p:nvSpPr>
        <p:spPr/>
        <p:txBody>
          <a:bodyPr wrap="square">
            <a:noAutofit/>
          </a:bodyPr>
          <a:lstStyle/>
          <a:p>
            <a:endParaRPr lang="en-US" altLang="zh-CN" dirty="0">
              <a:latin typeface="Huawei Sans" panose="020C0503030203020204" pitchFamily="34" charset="0"/>
            </a:endParaRPr>
          </a:p>
        </p:txBody>
      </p:sp>
      <p:sp>
        <p:nvSpPr>
          <p:cNvPr id="60" name="文本占位符 59"/>
          <p:cNvSpPr>
            <a:spLocks noGrp="1"/>
          </p:cNvSpPr>
          <p:nvPr>
            <p:ph type="body" sz="quarter" idx="35"/>
          </p:nvPr>
        </p:nvSpPr>
        <p:spPr/>
        <p:txBody>
          <a:bodyPr wrap="square">
            <a:noAutofit/>
          </a:bodyPr>
          <a:lstStyle/>
          <a:p>
            <a:pPr fontAlgn="ctr"/>
            <a:endParaRPr lang="en-US" altLang="zh-CN" dirty="0">
              <a:latin typeface="Huawei Sans" panose="020C0503030203020204" pitchFamily="34" charset="0"/>
            </a:endParaRPr>
          </a:p>
        </p:txBody>
      </p:sp>
      <p:sp>
        <p:nvSpPr>
          <p:cNvPr id="61" name="文本占位符 60"/>
          <p:cNvSpPr>
            <a:spLocks noGrp="1"/>
          </p:cNvSpPr>
          <p:nvPr>
            <p:ph type="body" sz="quarter" idx="36"/>
          </p:nvPr>
        </p:nvSpPr>
        <p:spPr/>
        <p:txBody>
          <a:bodyPr wrap="square">
            <a:noAutofit/>
          </a:bodyPr>
          <a:lstStyle/>
          <a:p>
            <a:endParaRPr lang="en-US" altLang="zh-CN" dirty="0">
              <a:latin typeface="Huawei Sans" panose="020C0503030203020204" pitchFamily="34" charset="0"/>
            </a:endParaRPr>
          </a:p>
        </p:txBody>
      </p:sp>
      <p:sp>
        <p:nvSpPr>
          <p:cNvPr id="62" name="文本占位符 61"/>
          <p:cNvSpPr>
            <a:spLocks noGrp="1"/>
          </p:cNvSpPr>
          <p:nvPr>
            <p:ph type="body" sz="quarter" idx="37"/>
          </p:nvPr>
        </p:nvSpPr>
        <p:spPr/>
        <p:txBody>
          <a:bodyPr wrap="square">
            <a:noAutofit/>
          </a:bodyPr>
          <a:lstStyle/>
          <a:p>
            <a:pPr fontAlgn="ctr"/>
            <a:endParaRPr lang="en-US" altLang="zh-CN" dirty="0">
              <a:latin typeface="Huawei Sans" panose="020C0503030203020204" pitchFamily="34" charset="0"/>
            </a:endParaRPr>
          </a:p>
        </p:txBody>
      </p:sp>
      <p:sp>
        <p:nvSpPr>
          <p:cNvPr id="63" name="文本占位符 62"/>
          <p:cNvSpPr>
            <a:spLocks noGrp="1"/>
          </p:cNvSpPr>
          <p:nvPr>
            <p:ph type="body" sz="quarter" idx="38"/>
          </p:nvPr>
        </p:nvSpPr>
        <p:spPr/>
        <p:txBody>
          <a:bodyPr wrap="square">
            <a:noAutofit/>
          </a:bodyPr>
          <a:lstStyle/>
          <a:p>
            <a:endParaRPr lang="en-US" altLang="zh-CN" dirty="0">
              <a:latin typeface="Huawei Sans" panose="020C0503030203020204" pitchFamily="34" charset="0"/>
            </a:endParaRPr>
          </a:p>
        </p:txBody>
      </p:sp>
      <p:sp>
        <p:nvSpPr>
          <p:cNvPr id="64" name="文本占位符 63"/>
          <p:cNvSpPr>
            <a:spLocks noGrp="1"/>
          </p:cNvSpPr>
          <p:nvPr>
            <p:ph type="body" sz="quarter" idx="39"/>
          </p:nvPr>
        </p:nvSpPr>
        <p:spPr/>
        <p:txBody>
          <a:bodyPr wrap="square">
            <a:noAutofit/>
          </a:bodyPr>
          <a:lstStyle/>
          <a:p>
            <a:pPr fontAlgn="ctr"/>
            <a:endParaRPr lang="en-US" altLang="zh-CN" dirty="0">
              <a:latin typeface="Huawei Sans" panose="020C0503030203020204" pitchFamily="34" charset="0"/>
            </a:endParaRPr>
          </a:p>
        </p:txBody>
      </p:sp>
      <p:sp>
        <p:nvSpPr>
          <p:cNvPr id="65" name="文本占位符 64"/>
          <p:cNvSpPr>
            <a:spLocks noGrp="1"/>
          </p:cNvSpPr>
          <p:nvPr>
            <p:ph type="body" sz="quarter" idx="40"/>
          </p:nvPr>
        </p:nvSpPr>
        <p:spPr/>
        <p:txBody>
          <a:bodyPr wrap="square">
            <a:noAutofit/>
          </a:bodyPr>
          <a:lstStyle/>
          <a:p>
            <a:endParaRPr lang="en-US" altLang="zh-CN" dirty="0">
              <a:latin typeface="Huawei Sans" panose="020C0503030203020204" pitchFamily="34" charset="0"/>
            </a:endParaRPr>
          </a:p>
        </p:txBody>
      </p:sp>
    </p:spTree>
    <p:extLst>
      <p:ext uri="{BB962C8B-B14F-4D97-AF65-F5344CB8AC3E}">
        <p14:creationId xmlns:p14="http://schemas.microsoft.com/office/powerpoint/2010/main" val="1334737185"/>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wrap="square">
            <a:noAutofit/>
          </a:bodyPr>
          <a:lstStyle/>
          <a:p>
            <a:pPr marL="0" indent="0" fontAlgn="ctr">
              <a:buNone/>
            </a:pPr>
            <a:r>
              <a:rPr lang="en-US" sz="2000" dirty="0">
                <a:latin typeface="Huawei Sans" panose="020C0503030203020204" pitchFamily="34" charset="0"/>
                <a:ea typeface="方正兰亭黑简体" panose="02000000000000000000" pitchFamily="2" charset="-122"/>
                <a:sym typeface="Huawei Sans" panose="020C0503030203020204" pitchFamily="34" charset="0"/>
              </a:rPr>
              <a:t>An LDP packet consists of an LDP header and an LDP message.</a:t>
            </a:r>
          </a:p>
          <a:p>
            <a:pPr marL="574675" lvl="1" indent="-273050" fontAlgn="ctr"/>
            <a:r>
              <a:rPr lang="en-US" sz="1800" dirty="0">
                <a:latin typeface="Huawei Sans" panose="020C0503030203020204" pitchFamily="34" charset="0"/>
                <a:ea typeface="方正兰亭黑简体" panose="02000000000000000000" pitchFamily="2" charset="-122"/>
                <a:sym typeface="Huawei Sans" panose="020C0503030203020204" pitchFamily="34" charset="0"/>
              </a:rPr>
              <a:t>An LDP header carries information such as the LDP version and packet length.</a:t>
            </a:r>
          </a:p>
          <a:p>
            <a:pPr marL="574675" lvl="1" indent="-273050" fontAlgn="ctr"/>
            <a:r>
              <a:rPr lang="en-US" sz="1800" dirty="0">
                <a:latin typeface="Huawei Sans" panose="020C0503030203020204" pitchFamily="34" charset="0"/>
                <a:ea typeface="方正兰亭黑简体" panose="02000000000000000000" pitchFamily="2" charset="-122"/>
                <a:sym typeface="Huawei Sans" panose="020C0503030203020204" pitchFamily="34" charset="0"/>
              </a:rPr>
              <a:t>An LDP message carries information such as the message type and message length.</a:t>
            </a:r>
          </a:p>
        </p:txBody>
      </p:sp>
      <p:sp>
        <p:nvSpPr>
          <p:cNvPr id="2" name="标题 1"/>
          <p:cNvSpPr>
            <a:spLocks noGrp="1"/>
          </p:cNvSpPr>
          <p:nvPr>
            <p:ph type="title"/>
          </p:nvPr>
        </p:nvSpPr>
        <p:spPr/>
        <p:txBody>
          <a:bodyPr wrap="square">
            <a:noAutofit/>
          </a:body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LDP Packet Encapsulation</a:t>
            </a:r>
          </a:p>
        </p:txBody>
      </p:sp>
      <p:sp>
        <p:nvSpPr>
          <p:cNvPr id="12" name="Text Box 156"/>
          <p:cNvSpPr txBox="1">
            <a:spLocks noChangeArrowheads="1"/>
          </p:cNvSpPr>
          <p:nvPr/>
        </p:nvSpPr>
        <p:spPr bwMode="auto">
          <a:xfrm>
            <a:off x="4101220" y="4105193"/>
            <a:ext cx="749326" cy="27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114" tIns="41056" rIns="82114" bIns="41056"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fontAlgn="ctr">
              <a:lnSpc>
                <a:spcPct val="90000"/>
              </a:lnSpc>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2 bytes</a:t>
            </a:r>
          </a:p>
        </p:txBody>
      </p:sp>
      <p:sp>
        <p:nvSpPr>
          <p:cNvPr id="13" name="Text Box 157"/>
          <p:cNvSpPr txBox="1">
            <a:spLocks noChangeArrowheads="1"/>
          </p:cNvSpPr>
          <p:nvPr/>
        </p:nvSpPr>
        <p:spPr bwMode="auto">
          <a:xfrm>
            <a:off x="5387177" y="4105193"/>
            <a:ext cx="749326" cy="27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114" tIns="41056" rIns="82114" bIns="41056"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fontAlgn="ctr">
              <a:lnSpc>
                <a:spcPct val="90000"/>
              </a:lnSpc>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2 bytes</a:t>
            </a:r>
          </a:p>
        </p:txBody>
      </p:sp>
      <p:sp>
        <p:nvSpPr>
          <p:cNvPr id="14" name="Text Box 158"/>
          <p:cNvSpPr txBox="1">
            <a:spLocks noChangeArrowheads="1"/>
          </p:cNvSpPr>
          <p:nvPr/>
        </p:nvSpPr>
        <p:spPr bwMode="auto">
          <a:xfrm>
            <a:off x="6724322" y="4105193"/>
            <a:ext cx="749326" cy="27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114" tIns="41056" rIns="82114" bIns="41056"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fontAlgn="ctr">
              <a:lnSpc>
                <a:spcPct val="90000"/>
              </a:lnSpc>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6 bytes</a:t>
            </a:r>
          </a:p>
        </p:txBody>
      </p:sp>
      <p:sp>
        <p:nvSpPr>
          <p:cNvPr id="15" name="Text Box 159"/>
          <p:cNvSpPr txBox="1">
            <a:spLocks noChangeArrowheads="1"/>
          </p:cNvSpPr>
          <p:nvPr/>
        </p:nvSpPr>
        <p:spPr bwMode="auto">
          <a:xfrm>
            <a:off x="3206579" y="5136714"/>
            <a:ext cx="749325" cy="27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114" tIns="41056" rIns="82114" bIns="41056"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fontAlgn="ctr">
              <a:lnSpc>
                <a:spcPct val="90000"/>
              </a:lnSpc>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2 bytes</a:t>
            </a:r>
          </a:p>
        </p:txBody>
      </p:sp>
      <p:sp>
        <p:nvSpPr>
          <p:cNvPr id="16" name="Text Box 160"/>
          <p:cNvSpPr txBox="1">
            <a:spLocks noChangeArrowheads="1"/>
          </p:cNvSpPr>
          <p:nvPr/>
        </p:nvSpPr>
        <p:spPr bwMode="auto">
          <a:xfrm>
            <a:off x="4239532" y="5136714"/>
            <a:ext cx="749325" cy="27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114" tIns="41056" rIns="82114" bIns="41056"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fontAlgn="ctr">
              <a:lnSpc>
                <a:spcPct val="90000"/>
              </a:lnSpc>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2 bytes</a:t>
            </a:r>
          </a:p>
        </p:txBody>
      </p:sp>
      <p:sp>
        <p:nvSpPr>
          <p:cNvPr id="17" name="Text Box 161"/>
          <p:cNvSpPr txBox="1">
            <a:spLocks noChangeArrowheads="1"/>
          </p:cNvSpPr>
          <p:nvPr/>
        </p:nvSpPr>
        <p:spPr bwMode="auto">
          <a:xfrm>
            <a:off x="5541498" y="5136714"/>
            <a:ext cx="749325" cy="27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114" tIns="41056" rIns="82114" bIns="41056"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fontAlgn="ctr">
              <a:lnSpc>
                <a:spcPct val="90000"/>
              </a:lnSpc>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4 bytes</a:t>
            </a:r>
          </a:p>
        </p:txBody>
      </p:sp>
      <p:sp>
        <p:nvSpPr>
          <p:cNvPr id="18" name="Text Box 162"/>
          <p:cNvSpPr txBox="1">
            <a:spLocks noChangeArrowheads="1"/>
          </p:cNvSpPr>
          <p:nvPr/>
        </p:nvSpPr>
        <p:spPr bwMode="auto">
          <a:xfrm>
            <a:off x="6976906" y="5136714"/>
            <a:ext cx="1417778" cy="27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114" tIns="41056" rIns="82114" bIns="41056"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fontAlgn="ctr">
              <a:lnSpc>
                <a:spcPct val="90000"/>
              </a:lnSpc>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Variable length</a:t>
            </a:r>
          </a:p>
        </p:txBody>
      </p:sp>
      <p:sp>
        <p:nvSpPr>
          <p:cNvPr id="19" name="Text Box 163"/>
          <p:cNvSpPr txBox="1">
            <a:spLocks noChangeArrowheads="1"/>
          </p:cNvSpPr>
          <p:nvPr/>
        </p:nvSpPr>
        <p:spPr bwMode="auto">
          <a:xfrm>
            <a:off x="9171159" y="5136714"/>
            <a:ext cx="1417778" cy="27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114" tIns="41056" rIns="82114" bIns="41056"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fontAlgn="ctr">
              <a:lnSpc>
                <a:spcPct val="90000"/>
              </a:lnSpc>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Variable length</a:t>
            </a:r>
          </a:p>
        </p:txBody>
      </p:sp>
      <p:sp>
        <p:nvSpPr>
          <p:cNvPr id="20" name="AutoShape 164"/>
          <p:cNvSpPr>
            <a:spLocks noChangeArrowheads="1"/>
          </p:cNvSpPr>
          <p:nvPr/>
        </p:nvSpPr>
        <p:spPr bwMode="auto">
          <a:xfrm>
            <a:off x="8981388" y="3716338"/>
            <a:ext cx="224825" cy="1490073"/>
          </a:xfrm>
          <a:prstGeom prst="downArrow">
            <a:avLst>
              <a:gd name="adj1" fmla="val 50000"/>
              <a:gd name="adj2" fmla="val 128788"/>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b="1" dirty="0">
              <a:solidFill>
                <a:srgbClr val="336699"/>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AutoShape 165"/>
          <p:cNvSpPr>
            <a:spLocks noChangeArrowheads="1"/>
          </p:cNvSpPr>
          <p:nvPr/>
        </p:nvSpPr>
        <p:spPr bwMode="auto">
          <a:xfrm>
            <a:off x="7102901" y="3706988"/>
            <a:ext cx="189816" cy="406673"/>
          </a:xfrm>
          <a:prstGeom prst="downArrow">
            <a:avLst>
              <a:gd name="adj1" fmla="val 50000"/>
              <a:gd name="adj2" fmla="val 42929"/>
            </a:avLst>
          </a:prstGeom>
          <a:solidFill>
            <a:srgbClr val="FFD17D"/>
          </a:solidFill>
          <a:ln w="9525" algn="ctr">
            <a:solidFill>
              <a:srgbClr val="969696"/>
            </a:solidFill>
            <a:miter lim="800000"/>
            <a:headEnd/>
            <a:tailEnd/>
          </a:ln>
        </p:spPr>
        <p:txBody>
          <a:bodyPr wrap="square" lIns="78355" tIns="39177" rIns="78355" bIns="39177" anchor="ctr">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fontAlgn="ctr" hangingPunct="1"/>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Text Box 16"/>
          <p:cNvSpPr txBox="1">
            <a:spLocks noChangeArrowheads="1"/>
          </p:cNvSpPr>
          <p:nvPr/>
        </p:nvSpPr>
        <p:spPr bwMode="auto">
          <a:xfrm>
            <a:off x="8397305" y="2842057"/>
            <a:ext cx="1417778" cy="27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114" tIns="41056" rIns="82114" bIns="41056"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fontAlgn="ctr">
              <a:lnSpc>
                <a:spcPct val="9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Variable length</a:t>
            </a:r>
          </a:p>
        </p:txBody>
      </p:sp>
      <p:sp>
        <p:nvSpPr>
          <p:cNvPr id="28" name="矩形 5"/>
          <p:cNvSpPr/>
          <p:nvPr/>
        </p:nvSpPr>
        <p:spPr>
          <a:xfrm>
            <a:off x="2491171" y="3167041"/>
            <a:ext cx="2017512" cy="504056"/>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IP Header</a:t>
            </a:r>
          </a:p>
        </p:txBody>
      </p:sp>
      <p:sp>
        <p:nvSpPr>
          <p:cNvPr id="29" name="矩形 6"/>
          <p:cNvSpPr/>
          <p:nvPr/>
        </p:nvSpPr>
        <p:spPr>
          <a:xfrm>
            <a:off x="4508682" y="3167041"/>
            <a:ext cx="1900971" cy="504056"/>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TCP/UDP Header</a:t>
            </a:r>
          </a:p>
        </p:txBody>
      </p:sp>
      <p:sp>
        <p:nvSpPr>
          <p:cNvPr id="30" name="矩形 7"/>
          <p:cNvSpPr/>
          <p:nvPr/>
        </p:nvSpPr>
        <p:spPr>
          <a:xfrm>
            <a:off x="6409653" y="3167041"/>
            <a:ext cx="1820795" cy="504056"/>
          </a:xfrm>
          <a:prstGeom prst="rect">
            <a:avLst/>
          </a:prstGeom>
          <a:solidFill>
            <a:srgbClr val="FFD17D"/>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LDP Header</a:t>
            </a:r>
          </a:p>
        </p:txBody>
      </p:sp>
      <p:sp>
        <p:nvSpPr>
          <p:cNvPr id="32" name="矩形 7"/>
          <p:cNvSpPr/>
          <p:nvPr/>
        </p:nvSpPr>
        <p:spPr>
          <a:xfrm>
            <a:off x="8228158" y="3167041"/>
            <a:ext cx="1820795" cy="504056"/>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LDP Message</a:t>
            </a:r>
          </a:p>
        </p:txBody>
      </p:sp>
      <p:sp>
        <p:nvSpPr>
          <p:cNvPr id="33" name="Text Box 15"/>
          <p:cNvSpPr txBox="1">
            <a:spLocks noChangeArrowheads="1"/>
          </p:cNvSpPr>
          <p:nvPr/>
        </p:nvSpPr>
        <p:spPr bwMode="auto">
          <a:xfrm>
            <a:off x="6820995" y="2842057"/>
            <a:ext cx="850315" cy="27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114" tIns="41056" rIns="82114" bIns="41056"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fontAlgn="ctr">
              <a:lnSpc>
                <a:spcPct val="9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10 bytes</a:t>
            </a:r>
          </a:p>
        </p:txBody>
      </p:sp>
      <p:sp>
        <p:nvSpPr>
          <p:cNvPr id="34" name="矩形 5"/>
          <p:cNvSpPr/>
          <p:nvPr/>
        </p:nvSpPr>
        <p:spPr>
          <a:xfrm>
            <a:off x="3843995" y="4431645"/>
            <a:ext cx="1328305" cy="504056"/>
          </a:xfrm>
          <a:prstGeom prst="rect">
            <a:avLst/>
          </a:prstGeom>
          <a:solidFill>
            <a:srgbClr val="FFD17D"/>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784225" fontAlgn="ctr">
              <a:lnSpc>
                <a:spcPct val="140000"/>
              </a:lnSpc>
              <a:spcBef>
                <a:spcPct val="30000"/>
              </a:spcBef>
              <a:spcAft>
                <a:spcPct val="0"/>
              </a:spcAft>
              <a:buClr>
                <a:srgbClr val="808080"/>
              </a:buClr>
              <a:buSzPct val="60000"/>
            </a:pP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Version</a:t>
            </a:r>
          </a:p>
        </p:txBody>
      </p:sp>
      <p:sp>
        <p:nvSpPr>
          <p:cNvPr id="35" name="矩形 6"/>
          <p:cNvSpPr/>
          <p:nvPr/>
        </p:nvSpPr>
        <p:spPr>
          <a:xfrm>
            <a:off x="5162262" y="4431645"/>
            <a:ext cx="1251576" cy="504056"/>
          </a:xfrm>
          <a:prstGeom prst="rect">
            <a:avLst/>
          </a:prstGeom>
          <a:solidFill>
            <a:srgbClr val="FFD17D"/>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784225" fontAlgn="ctr">
              <a:lnSpc>
                <a:spcPct val="140000"/>
              </a:lnSpc>
              <a:spcBef>
                <a:spcPct val="30000"/>
              </a:spcBef>
              <a:spcAft>
                <a:spcPct val="0"/>
              </a:spcAft>
              <a:buClr>
                <a:srgbClr val="808080"/>
              </a:buClr>
              <a:buSzPct val="60000"/>
            </a:pP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PDU Length</a:t>
            </a:r>
          </a:p>
        </p:txBody>
      </p:sp>
      <p:sp>
        <p:nvSpPr>
          <p:cNvPr id="36" name="矩形 7"/>
          <p:cNvSpPr/>
          <p:nvPr/>
        </p:nvSpPr>
        <p:spPr>
          <a:xfrm>
            <a:off x="6409653" y="4431645"/>
            <a:ext cx="1375861" cy="504056"/>
          </a:xfrm>
          <a:prstGeom prst="rect">
            <a:avLst/>
          </a:prstGeom>
          <a:solidFill>
            <a:srgbClr val="FFD17D"/>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defTabSz="784225" fontAlgn="ctr">
              <a:lnSpc>
                <a:spcPct val="140000"/>
              </a:lnSpc>
              <a:spcBef>
                <a:spcPct val="30000"/>
              </a:spcBef>
              <a:spcAft>
                <a:spcPct val="0"/>
              </a:spcAft>
              <a:buClr>
                <a:srgbClr val="808080"/>
              </a:buClr>
              <a:buSzPct val="60000"/>
            </a:pP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LDP Identifier</a:t>
            </a:r>
          </a:p>
        </p:txBody>
      </p:sp>
      <p:sp>
        <p:nvSpPr>
          <p:cNvPr id="37" name="矩形 5"/>
          <p:cNvSpPr/>
          <p:nvPr/>
        </p:nvSpPr>
        <p:spPr>
          <a:xfrm>
            <a:off x="3148721" y="5473920"/>
            <a:ext cx="849634" cy="577101"/>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784225" fontAlgn="ctr">
              <a:spcBef>
                <a:spcPct val="30000"/>
              </a:spcBef>
              <a:spcAft>
                <a:spcPct val="0"/>
              </a:spcAft>
              <a:buClr>
                <a:srgbClr val="808080"/>
              </a:buClr>
              <a:buSzPct val="60000"/>
            </a:pP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Type</a:t>
            </a:r>
          </a:p>
        </p:txBody>
      </p:sp>
      <p:sp>
        <p:nvSpPr>
          <p:cNvPr id="38" name="矩形 6"/>
          <p:cNvSpPr/>
          <p:nvPr/>
        </p:nvSpPr>
        <p:spPr>
          <a:xfrm>
            <a:off x="3983191" y="5473920"/>
            <a:ext cx="1251576" cy="577101"/>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defTabSz="784225" fontAlgn="ctr">
              <a:spcBef>
                <a:spcPct val="30000"/>
              </a:spcBef>
              <a:spcAft>
                <a:spcPct val="0"/>
              </a:spcAft>
              <a:buClr>
                <a:srgbClr val="808080"/>
              </a:buClr>
              <a:buSzPct val="60000"/>
            </a:pP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Message Length</a:t>
            </a:r>
          </a:p>
        </p:txBody>
      </p:sp>
      <p:sp>
        <p:nvSpPr>
          <p:cNvPr id="39" name="矩形 7"/>
          <p:cNvSpPr/>
          <p:nvPr/>
        </p:nvSpPr>
        <p:spPr>
          <a:xfrm>
            <a:off x="5227554" y="5473920"/>
            <a:ext cx="1375861" cy="577101"/>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defTabSz="784225" fontAlgn="ctr">
              <a:spcBef>
                <a:spcPct val="30000"/>
              </a:spcBef>
              <a:spcAft>
                <a:spcPct val="0"/>
              </a:spcAft>
              <a:buClr>
                <a:srgbClr val="808080"/>
              </a:buClr>
              <a:buSzPct val="60000"/>
            </a:pP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Message ID</a:t>
            </a:r>
          </a:p>
        </p:txBody>
      </p:sp>
      <p:sp>
        <p:nvSpPr>
          <p:cNvPr id="40" name="矩形 5"/>
          <p:cNvSpPr/>
          <p:nvPr/>
        </p:nvSpPr>
        <p:spPr>
          <a:xfrm>
            <a:off x="2900213" y="5473920"/>
            <a:ext cx="262962" cy="577101"/>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784225" fontAlgn="ctr">
              <a:spcBef>
                <a:spcPct val="30000"/>
              </a:spcBef>
              <a:spcAft>
                <a:spcPct val="0"/>
              </a:spcAft>
              <a:buClr>
                <a:srgbClr val="808080"/>
              </a:buClr>
              <a:buSzPct val="60000"/>
            </a:pP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U</a:t>
            </a:r>
          </a:p>
        </p:txBody>
      </p:sp>
      <p:sp>
        <p:nvSpPr>
          <p:cNvPr id="41" name="Text Box 159"/>
          <p:cNvSpPr txBox="1">
            <a:spLocks noChangeArrowheads="1"/>
          </p:cNvSpPr>
          <p:nvPr/>
        </p:nvSpPr>
        <p:spPr bwMode="auto">
          <a:xfrm>
            <a:off x="2752004" y="5136714"/>
            <a:ext cx="537728" cy="27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114" tIns="41056" rIns="82114" bIns="41056" anchor="ctr" anchorCtr="1">
            <a:noAutofit/>
          </a:bodyPr>
          <a:lstStyle>
            <a:lvl1pPr eaLnBrk="0" hangingPunct="0">
              <a:defRPr>
                <a:solidFill>
                  <a:schemeClr val="tx1"/>
                </a:solidFill>
                <a:latin typeface="Arial" panose="020B0604020202020204" pitchFamily="34" charset="0"/>
                <a:ea typeface="华文细黑" panose="02010600040101010101" pitchFamily="2" charset="-122"/>
              </a:defRPr>
            </a:lvl1pPr>
            <a:lvl2pPr marL="742950" indent="-285750" eaLnBrk="0" hangingPunct="0">
              <a:defRPr>
                <a:solidFill>
                  <a:schemeClr val="tx1"/>
                </a:solidFill>
                <a:latin typeface="Arial" panose="020B0604020202020204" pitchFamily="34" charset="0"/>
                <a:ea typeface="华文细黑" panose="02010600040101010101" pitchFamily="2" charset="-122"/>
              </a:defRPr>
            </a:lvl2pPr>
            <a:lvl3pPr marL="1143000" indent="-228600" eaLnBrk="0" hangingPunct="0">
              <a:defRPr>
                <a:solidFill>
                  <a:schemeClr val="tx1"/>
                </a:solidFill>
                <a:latin typeface="Arial" panose="020B0604020202020204" pitchFamily="34" charset="0"/>
                <a:ea typeface="华文细黑" panose="02010600040101010101" pitchFamily="2" charset="-122"/>
              </a:defRPr>
            </a:lvl3pPr>
            <a:lvl4pPr marL="1600200" indent="-228600" eaLnBrk="0" hangingPunct="0">
              <a:defRPr>
                <a:solidFill>
                  <a:schemeClr val="tx1"/>
                </a:solidFill>
                <a:latin typeface="Arial" panose="020B0604020202020204" pitchFamily="34" charset="0"/>
                <a:ea typeface="华文细黑" panose="02010600040101010101" pitchFamily="2" charset="-122"/>
              </a:defRPr>
            </a:lvl4pPr>
            <a:lvl5pPr marL="2057400" indent="-228600" eaLnBrk="0" hangingPunct="0">
              <a:defRPr>
                <a:solidFill>
                  <a:schemeClr val="tx1"/>
                </a:solidFill>
                <a:latin typeface="Arial" panose="020B0604020202020204" pitchFamily="34" charset="0"/>
                <a:ea typeface="华文细黑" panose="02010600040101010101" pitchFamily="2" charset="-122"/>
              </a:defRPr>
            </a:lvl5pPr>
            <a:lvl6pPr marL="25146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fontAlgn="ctr">
              <a:lnSpc>
                <a:spcPct val="90000"/>
              </a:lnSpc>
            </a:pP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 bit</a:t>
            </a:r>
          </a:p>
        </p:txBody>
      </p:sp>
      <p:sp>
        <p:nvSpPr>
          <p:cNvPr id="42" name="矩形 7"/>
          <p:cNvSpPr/>
          <p:nvPr/>
        </p:nvSpPr>
        <p:spPr>
          <a:xfrm>
            <a:off x="6599210" y="5473920"/>
            <a:ext cx="2244532" cy="577101"/>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defTabSz="784225" fontAlgn="ctr">
              <a:spcBef>
                <a:spcPct val="30000"/>
              </a:spcBef>
              <a:spcAft>
                <a:spcPct val="0"/>
              </a:spcAft>
              <a:buClr>
                <a:srgbClr val="808080"/>
              </a:buClr>
              <a:buSzPct val="60000"/>
            </a:pP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Mandatory Parameters</a:t>
            </a:r>
          </a:p>
        </p:txBody>
      </p:sp>
      <p:sp>
        <p:nvSpPr>
          <p:cNvPr id="43" name="矩形 7"/>
          <p:cNvSpPr/>
          <p:nvPr/>
        </p:nvSpPr>
        <p:spPr>
          <a:xfrm>
            <a:off x="8833326" y="5473920"/>
            <a:ext cx="2077419" cy="577101"/>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defTabSz="784225" fontAlgn="ctr">
              <a:spcBef>
                <a:spcPct val="30000"/>
              </a:spcBef>
              <a:spcAft>
                <a:spcPct val="0"/>
              </a:spcAft>
              <a:buClr>
                <a:srgbClr val="808080"/>
              </a:buClr>
              <a:buSzPct val="60000"/>
            </a:pP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Optional Parameters</a:t>
            </a:r>
          </a:p>
        </p:txBody>
      </p:sp>
    </p:spTree>
    <p:extLst>
      <p:ext uri="{BB962C8B-B14F-4D97-AF65-F5344CB8AC3E}">
        <p14:creationId xmlns:p14="http://schemas.microsoft.com/office/powerpoint/2010/main" val="288827800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wrap="square">
            <a:noAutofit/>
          </a:bodyPr>
          <a:lstStyle/>
          <a:p>
            <a:pPr fontAlgn="ct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Basic LDP Concepts</a:t>
            </a:r>
          </a:p>
          <a:p>
            <a:pPr fontAlgn="ctr"/>
            <a:r>
              <a:rPr lang="en-US" b="1" dirty="0">
                <a:latin typeface="Huawei Sans" panose="020C0503030203020204" pitchFamily="34" charset="0"/>
                <a:ea typeface="方正兰亭黑简体" panose="02000000000000000000" pitchFamily="2" charset="-122"/>
                <a:sym typeface="Huawei Sans" panose="020C0503030203020204" pitchFamily="34" charset="0"/>
              </a:rPr>
              <a:t>LDP Principles</a:t>
            </a:r>
          </a:p>
          <a:p>
            <a:pPr marL="725488" lvl="1" indent="-250825" fontAlgn="ctr">
              <a:buFont typeface="Huawei Sans" panose="020C0503030203020204" pitchFamily="34" charset="0"/>
              <a:buChar char="▪"/>
            </a:pPr>
            <a:r>
              <a:rPr lang="en-US" b="1" dirty="0">
                <a:latin typeface="Huawei Sans" panose="020C0503030203020204" pitchFamily="34" charset="0"/>
                <a:ea typeface="方正兰亭黑简体" panose="02000000000000000000" pitchFamily="2" charset="-122"/>
                <a:sym typeface="Huawei Sans" panose="020C0503030203020204" pitchFamily="34" charset="0"/>
              </a:rPr>
              <a:t>LDP Session Establishment</a:t>
            </a:r>
          </a:p>
          <a:p>
            <a:pPr marL="725488" lvl="1" indent="-250825" fontAlgn="ct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LDP-based Label Distribution</a:t>
            </a:r>
          </a:p>
          <a:p>
            <a:pPr marL="725488" lvl="1" indent="-250825" fontAlgn="ct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LDP Working Process</a:t>
            </a:r>
          </a:p>
          <a:p>
            <a:pPr fontAlgn="ct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Basic LDP Configurations</a:t>
            </a:r>
          </a:p>
        </p:txBody>
      </p:sp>
    </p:spTree>
    <p:extLst>
      <p:ext uri="{BB962C8B-B14F-4D97-AF65-F5344CB8AC3E}">
        <p14:creationId xmlns:p14="http://schemas.microsoft.com/office/powerpoint/2010/main" val="2423020426"/>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451877" y="1148183"/>
            <a:ext cx="11306175" cy="561777"/>
          </a:xfrm>
        </p:spPr>
        <p:txBody>
          <a:bodyPr wrap="square">
            <a:noAutofit/>
          </a:bodyPr>
          <a:lstStyle/>
          <a:p>
            <a:pPr marL="0" indent="0" fontAlgn="ctr">
              <a:lnSpc>
                <a:spcPct val="100000"/>
              </a:lnSpc>
              <a:buNone/>
            </a:pPr>
            <a:r>
              <a:rPr lang="en-US" sz="2000" dirty="0">
                <a:latin typeface="Huawei Sans" panose="020C0503030203020204" pitchFamily="34" charset="0"/>
                <a:ea typeface="方正兰亭黑简体" panose="02000000000000000000" pitchFamily="2" charset="-122"/>
                <a:sym typeface="Huawei Sans" panose="020C0503030203020204" pitchFamily="34" charset="0"/>
              </a:rPr>
              <a:t>LDP uses five states to describe the LDP session state machine.</a:t>
            </a:r>
          </a:p>
        </p:txBody>
      </p:sp>
      <p:sp>
        <p:nvSpPr>
          <p:cNvPr id="2" name="标题 1"/>
          <p:cNvSpPr>
            <a:spLocks noGrp="1"/>
          </p:cNvSpPr>
          <p:nvPr>
            <p:ph type="title"/>
          </p:nvPr>
        </p:nvSpPr>
        <p:spPr/>
        <p:txBody>
          <a:bodyPr wrap="square">
            <a:noAutofit/>
          </a:bodyPr>
          <a:lstStyle/>
          <a:p>
            <a:pPr fontAlgn="ctr">
              <a:lnSpc>
                <a:spcPct val="100000"/>
              </a:lnSpc>
            </a:pPr>
            <a:r>
              <a:rPr lang="en-US" dirty="0">
                <a:latin typeface="Huawei Sans" panose="020C0503030203020204" pitchFamily="34" charset="0"/>
                <a:ea typeface="方正兰亭黑简体" panose="02000000000000000000" pitchFamily="2" charset="-122"/>
                <a:sym typeface="Huawei Sans" panose="020C0503030203020204" pitchFamily="34" charset="0"/>
              </a:rPr>
              <a:t>LDP Session State Machine</a:t>
            </a:r>
          </a:p>
        </p:txBody>
      </p:sp>
      <p:sp>
        <p:nvSpPr>
          <p:cNvPr id="40" name="文本框 39"/>
          <p:cNvSpPr txBox="1"/>
          <p:nvPr/>
        </p:nvSpPr>
        <p:spPr>
          <a:xfrm>
            <a:off x="4307675" y="6096228"/>
            <a:ext cx="1876304" cy="326026"/>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All other LDP messages</a:t>
            </a:r>
          </a:p>
        </p:txBody>
      </p:sp>
      <p:sp>
        <p:nvSpPr>
          <p:cNvPr id="43" name="任意多边形 42"/>
          <p:cNvSpPr/>
          <p:nvPr/>
        </p:nvSpPr>
        <p:spPr>
          <a:xfrm>
            <a:off x="6114250" y="1999841"/>
            <a:ext cx="4655350" cy="2296390"/>
          </a:xfrm>
          <a:custGeom>
            <a:avLst/>
            <a:gdLst>
              <a:gd name="connsiteX0" fmla="*/ 2263806 w 3133817"/>
              <a:gd name="connsiteY0" fmla="*/ 2556768 h 2556768"/>
              <a:gd name="connsiteX1" fmla="*/ 3133817 w 3133817"/>
              <a:gd name="connsiteY1" fmla="*/ 2556768 h 2556768"/>
              <a:gd name="connsiteX2" fmla="*/ 3133817 w 3133817"/>
              <a:gd name="connsiteY2" fmla="*/ 0 h 2556768"/>
              <a:gd name="connsiteX3" fmla="*/ 0 w 3133817"/>
              <a:gd name="connsiteY3" fmla="*/ 0 h 2556768"/>
              <a:gd name="connsiteX0" fmla="*/ 1920906 w 3133817"/>
              <a:gd name="connsiteY0" fmla="*/ 2570217 h 2570217"/>
              <a:gd name="connsiteX1" fmla="*/ 3133817 w 3133817"/>
              <a:gd name="connsiteY1" fmla="*/ 2556768 h 2570217"/>
              <a:gd name="connsiteX2" fmla="*/ 3133817 w 3133817"/>
              <a:gd name="connsiteY2" fmla="*/ 0 h 2570217"/>
              <a:gd name="connsiteX3" fmla="*/ 0 w 3133817"/>
              <a:gd name="connsiteY3" fmla="*/ 0 h 2570217"/>
              <a:gd name="connsiteX0" fmla="*/ 1685956 w 2898867"/>
              <a:gd name="connsiteY0" fmla="*/ 2570217 h 2570217"/>
              <a:gd name="connsiteX1" fmla="*/ 2898867 w 2898867"/>
              <a:gd name="connsiteY1" fmla="*/ 2556768 h 2570217"/>
              <a:gd name="connsiteX2" fmla="*/ 2898867 w 2898867"/>
              <a:gd name="connsiteY2" fmla="*/ 0 h 2570217"/>
              <a:gd name="connsiteX3" fmla="*/ 0 w 2898867"/>
              <a:gd name="connsiteY3" fmla="*/ 0 h 2570217"/>
              <a:gd name="connsiteX0" fmla="*/ 1477419 w 2898867"/>
              <a:gd name="connsiteY0" fmla="*/ 2570217 h 2570217"/>
              <a:gd name="connsiteX1" fmla="*/ 2898867 w 2898867"/>
              <a:gd name="connsiteY1" fmla="*/ 2556768 h 2570217"/>
              <a:gd name="connsiteX2" fmla="*/ 2898867 w 2898867"/>
              <a:gd name="connsiteY2" fmla="*/ 0 h 2570217"/>
              <a:gd name="connsiteX3" fmla="*/ 0 w 2898867"/>
              <a:gd name="connsiteY3" fmla="*/ 0 h 2570217"/>
              <a:gd name="connsiteX0" fmla="*/ 1020847 w 2898867"/>
              <a:gd name="connsiteY0" fmla="*/ 2570217 h 2570217"/>
              <a:gd name="connsiteX1" fmla="*/ 2898867 w 2898867"/>
              <a:gd name="connsiteY1" fmla="*/ 2556768 h 2570217"/>
              <a:gd name="connsiteX2" fmla="*/ 2898867 w 2898867"/>
              <a:gd name="connsiteY2" fmla="*/ 0 h 2570217"/>
              <a:gd name="connsiteX3" fmla="*/ 0 w 2898867"/>
              <a:gd name="connsiteY3" fmla="*/ 0 h 2570217"/>
            </a:gdLst>
            <a:ahLst/>
            <a:cxnLst>
              <a:cxn ang="0">
                <a:pos x="connsiteX0" y="connsiteY0"/>
              </a:cxn>
              <a:cxn ang="0">
                <a:pos x="connsiteX1" y="connsiteY1"/>
              </a:cxn>
              <a:cxn ang="0">
                <a:pos x="connsiteX2" y="connsiteY2"/>
              </a:cxn>
              <a:cxn ang="0">
                <a:pos x="connsiteX3" y="connsiteY3"/>
              </a:cxn>
            </a:cxnLst>
            <a:rect l="l" t="t" r="r" b="b"/>
            <a:pathLst>
              <a:path w="2898867" h="2570217">
                <a:moveTo>
                  <a:pt x="1020847" y="2570217"/>
                </a:moveTo>
                <a:lnTo>
                  <a:pt x="2898867" y="2556768"/>
                </a:lnTo>
                <a:lnTo>
                  <a:pt x="2898867" y="0"/>
                </a:lnTo>
                <a:lnTo>
                  <a:pt x="0" y="0"/>
                </a:lnTo>
              </a:path>
            </a:pathLst>
          </a:cu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圆角矩形 2"/>
          <p:cNvSpPr/>
          <p:nvPr/>
        </p:nvSpPr>
        <p:spPr>
          <a:xfrm>
            <a:off x="4545460" y="1685988"/>
            <a:ext cx="1555962" cy="457741"/>
          </a:xfrm>
          <a:prstGeom prst="roundRect">
            <a:avLst>
              <a:gd name="adj" fmla="val 7486"/>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Non-Existent</a:t>
            </a:r>
          </a:p>
        </p:txBody>
      </p:sp>
      <p:cxnSp>
        <p:nvCxnSpPr>
          <p:cNvPr id="10" name="直接箭头连接符 9"/>
          <p:cNvCxnSpPr/>
          <p:nvPr/>
        </p:nvCxnSpPr>
        <p:spPr>
          <a:xfrm>
            <a:off x="5015694" y="2143729"/>
            <a:ext cx="0" cy="74281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a:off x="5366855" y="2143729"/>
            <a:ext cx="0" cy="742810"/>
          </a:xfrm>
          <a:prstGeom prst="straightConnector1">
            <a:avLst/>
          </a:prstGeom>
          <a:ln w="1905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3" name="任意多边形 12"/>
          <p:cNvSpPr/>
          <p:nvPr/>
        </p:nvSpPr>
        <p:spPr>
          <a:xfrm>
            <a:off x="2140748" y="3332962"/>
            <a:ext cx="2874946" cy="790033"/>
          </a:xfrm>
          <a:custGeom>
            <a:avLst/>
            <a:gdLst>
              <a:gd name="connsiteX0" fmla="*/ 1260629 w 1260629"/>
              <a:gd name="connsiteY0" fmla="*/ 0 h 914400"/>
              <a:gd name="connsiteX1" fmla="*/ 1260629 w 1260629"/>
              <a:gd name="connsiteY1" fmla="*/ 479394 h 914400"/>
              <a:gd name="connsiteX2" fmla="*/ 0 w 1260629"/>
              <a:gd name="connsiteY2" fmla="*/ 479394 h 914400"/>
              <a:gd name="connsiteX3" fmla="*/ 0 w 1260629"/>
              <a:gd name="connsiteY3" fmla="*/ 914400 h 914400"/>
              <a:gd name="connsiteX0" fmla="*/ 1259585 w 1260629"/>
              <a:gd name="connsiteY0" fmla="*/ 0 h 1530830"/>
              <a:gd name="connsiteX1" fmla="*/ 1260629 w 1260629"/>
              <a:gd name="connsiteY1" fmla="*/ 1095824 h 1530830"/>
              <a:gd name="connsiteX2" fmla="*/ 0 w 1260629"/>
              <a:gd name="connsiteY2" fmla="*/ 1095824 h 1530830"/>
              <a:gd name="connsiteX3" fmla="*/ 0 w 1260629"/>
              <a:gd name="connsiteY3" fmla="*/ 1530830 h 1530830"/>
              <a:gd name="connsiteX0" fmla="*/ 1261673 w 1261673"/>
              <a:gd name="connsiteY0" fmla="*/ 0 h 1526230"/>
              <a:gd name="connsiteX1" fmla="*/ 1260629 w 1261673"/>
              <a:gd name="connsiteY1" fmla="*/ 1091224 h 1526230"/>
              <a:gd name="connsiteX2" fmla="*/ 0 w 1261673"/>
              <a:gd name="connsiteY2" fmla="*/ 1091224 h 1526230"/>
              <a:gd name="connsiteX3" fmla="*/ 0 w 1261673"/>
              <a:gd name="connsiteY3" fmla="*/ 1526230 h 1526230"/>
              <a:gd name="connsiteX0" fmla="*/ 1260629 w 1260629"/>
              <a:gd name="connsiteY0" fmla="*/ 0 h 1526230"/>
              <a:gd name="connsiteX1" fmla="*/ 1260629 w 1260629"/>
              <a:gd name="connsiteY1" fmla="*/ 1091224 h 1526230"/>
              <a:gd name="connsiteX2" fmla="*/ 0 w 1260629"/>
              <a:gd name="connsiteY2" fmla="*/ 1091224 h 1526230"/>
              <a:gd name="connsiteX3" fmla="*/ 0 w 1260629"/>
              <a:gd name="connsiteY3" fmla="*/ 1526230 h 1526230"/>
            </a:gdLst>
            <a:ahLst/>
            <a:cxnLst>
              <a:cxn ang="0">
                <a:pos x="connsiteX0" y="connsiteY0"/>
              </a:cxn>
              <a:cxn ang="0">
                <a:pos x="connsiteX1" y="connsiteY1"/>
              </a:cxn>
              <a:cxn ang="0">
                <a:pos x="connsiteX2" y="connsiteY2"/>
              </a:cxn>
              <a:cxn ang="0">
                <a:pos x="connsiteX3" y="connsiteY3"/>
              </a:cxn>
            </a:cxnLst>
            <a:rect l="l" t="t" r="r" b="b"/>
            <a:pathLst>
              <a:path w="1260629" h="1526230">
                <a:moveTo>
                  <a:pt x="1260629" y="0"/>
                </a:moveTo>
                <a:lnTo>
                  <a:pt x="1260629" y="1091224"/>
                </a:lnTo>
                <a:lnTo>
                  <a:pt x="0" y="1091224"/>
                </a:lnTo>
                <a:lnTo>
                  <a:pt x="0" y="1526230"/>
                </a:lnTo>
              </a:path>
            </a:pathLst>
          </a:cu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任意多边形 13"/>
          <p:cNvSpPr/>
          <p:nvPr/>
        </p:nvSpPr>
        <p:spPr>
          <a:xfrm flipH="1">
            <a:off x="5357966" y="3351545"/>
            <a:ext cx="2538081" cy="1074224"/>
          </a:xfrm>
          <a:custGeom>
            <a:avLst/>
            <a:gdLst>
              <a:gd name="connsiteX0" fmla="*/ 1260629 w 1260629"/>
              <a:gd name="connsiteY0" fmla="*/ 0 h 914400"/>
              <a:gd name="connsiteX1" fmla="*/ 1260629 w 1260629"/>
              <a:gd name="connsiteY1" fmla="*/ 479394 h 914400"/>
              <a:gd name="connsiteX2" fmla="*/ 0 w 1260629"/>
              <a:gd name="connsiteY2" fmla="*/ 479394 h 914400"/>
              <a:gd name="connsiteX3" fmla="*/ 0 w 1260629"/>
              <a:gd name="connsiteY3" fmla="*/ 914400 h 914400"/>
            </a:gdLst>
            <a:ahLst/>
            <a:cxnLst>
              <a:cxn ang="0">
                <a:pos x="connsiteX0" y="connsiteY0"/>
              </a:cxn>
              <a:cxn ang="0">
                <a:pos x="connsiteX1" y="connsiteY1"/>
              </a:cxn>
              <a:cxn ang="0">
                <a:pos x="connsiteX2" y="connsiteY2"/>
              </a:cxn>
              <a:cxn ang="0">
                <a:pos x="connsiteX3" y="connsiteY3"/>
              </a:cxn>
            </a:cxnLst>
            <a:rect l="l" t="t" r="r" b="b"/>
            <a:pathLst>
              <a:path w="1260629" h="914400">
                <a:moveTo>
                  <a:pt x="1260629" y="0"/>
                </a:moveTo>
                <a:lnTo>
                  <a:pt x="1260629" y="479394"/>
                </a:lnTo>
                <a:lnTo>
                  <a:pt x="0" y="479394"/>
                </a:lnTo>
                <a:lnTo>
                  <a:pt x="0" y="914400"/>
                </a:lnTo>
              </a:path>
            </a:pathLst>
          </a:cu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任意多边形 14"/>
          <p:cNvSpPr/>
          <p:nvPr/>
        </p:nvSpPr>
        <p:spPr>
          <a:xfrm>
            <a:off x="2140748" y="4542032"/>
            <a:ext cx="5755301" cy="608102"/>
          </a:xfrm>
          <a:custGeom>
            <a:avLst/>
            <a:gdLst>
              <a:gd name="connsiteX0" fmla="*/ 2991774 w 2991774"/>
              <a:gd name="connsiteY0" fmla="*/ 17755 h 435006"/>
              <a:gd name="connsiteX1" fmla="*/ 2991774 w 2991774"/>
              <a:gd name="connsiteY1" fmla="*/ 435006 h 435006"/>
              <a:gd name="connsiteX2" fmla="*/ 0 w 2991774"/>
              <a:gd name="connsiteY2" fmla="*/ 435006 h 435006"/>
              <a:gd name="connsiteX3" fmla="*/ 0 w 2991774"/>
              <a:gd name="connsiteY3" fmla="*/ 337351 h 435006"/>
              <a:gd name="connsiteX4" fmla="*/ 0 w 2991774"/>
              <a:gd name="connsiteY4" fmla="*/ 0 h 435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1774" h="435006">
                <a:moveTo>
                  <a:pt x="2991774" y="17755"/>
                </a:moveTo>
                <a:lnTo>
                  <a:pt x="2991774" y="435006"/>
                </a:lnTo>
                <a:lnTo>
                  <a:pt x="0" y="435006"/>
                </a:lnTo>
                <a:lnTo>
                  <a:pt x="0" y="337351"/>
                </a:lnTo>
                <a:lnTo>
                  <a:pt x="0" y="0"/>
                </a:lnTo>
              </a:path>
            </a:pathLst>
          </a:cu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任意多边形 15"/>
          <p:cNvSpPr/>
          <p:nvPr/>
        </p:nvSpPr>
        <p:spPr>
          <a:xfrm>
            <a:off x="1611365" y="4382097"/>
            <a:ext cx="2934096" cy="1414635"/>
          </a:xfrm>
          <a:custGeom>
            <a:avLst/>
            <a:gdLst>
              <a:gd name="connsiteX0" fmla="*/ 0 w 1411550"/>
              <a:gd name="connsiteY0" fmla="*/ 0 h 1074198"/>
              <a:gd name="connsiteX1" fmla="*/ 0 w 1411550"/>
              <a:gd name="connsiteY1" fmla="*/ 1074198 h 1074198"/>
              <a:gd name="connsiteX2" fmla="*/ 1411550 w 1411550"/>
              <a:gd name="connsiteY2" fmla="*/ 1074198 h 1074198"/>
            </a:gdLst>
            <a:ahLst/>
            <a:cxnLst>
              <a:cxn ang="0">
                <a:pos x="connsiteX0" y="connsiteY0"/>
              </a:cxn>
              <a:cxn ang="0">
                <a:pos x="connsiteX1" y="connsiteY1"/>
              </a:cxn>
              <a:cxn ang="0">
                <a:pos x="connsiteX2" y="connsiteY2"/>
              </a:cxn>
            </a:cxnLst>
            <a:rect l="l" t="t" r="r" b="b"/>
            <a:pathLst>
              <a:path w="1411550" h="1074198">
                <a:moveTo>
                  <a:pt x="0" y="0"/>
                </a:moveTo>
                <a:lnTo>
                  <a:pt x="0" y="1074198"/>
                </a:lnTo>
                <a:lnTo>
                  <a:pt x="1411550" y="1074198"/>
                </a:lnTo>
              </a:path>
            </a:pathLst>
          </a:cu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任意多边形 16"/>
          <p:cNvSpPr/>
          <p:nvPr/>
        </p:nvSpPr>
        <p:spPr>
          <a:xfrm flipV="1">
            <a:off x="1611365" y="1808380"/>
            <a:ext cx="2934095" cy="2319230"/>
          </a:xfrm>
          <a:custGeom>
            <a:avLst/>
            <a:gdLst>
              <a:gd name="connsiteX0" fmla="*/ 0 w 1411550"/>
              <a:gd name="connsiteY0" fmla="*/ 0 h 1074198"/>
              <a:gd name="connsiteX1" fmla="*/ 0 w 1411550"/>
              <a:gd name="connsiteY1" fmla="*/ 1074198 h 1074198"/>
              <a:gd name="connsiteX2" fmla="*/ 1411550 w 1411550"/>
              <a:gd name="connsiteY2" fmla="*/ 1074198 h 1074198"/>
            </a:gdLst>
            <a:ahLst/>
            <a:cxnLst>
              <a:cxn ang="0">
                <a:pos x="connsiteX0" y="connsiteY0"/>
              </a:cxn>
              <a:cxn ang="0">
                <a:pos x="connsiteX1" y="connsiteY1"/>
              </a:cxn>
              <a:cxn ang="0">
                <a:pos x="connsiteX2" y="connsiteY2"/>
              </a:cxn>
            </a:cxnLst>
            <a:rect l="l" t="t" r="r" b="b"/>
            <a:pathLst>
              <a:path w="1411550" h="1074198">
                <a:moveTo>
                  <a:pt x="0" y="0"/>
                </a:moveTo>
                <a:lnTo>
                  <a:pt x="0" y="1074198"/>
                </a:lnTo>
                <a:lnTo>
                  <a:pt x="1411550" y="1074198"/>
                </a:lnTo>
              </a:path>
            </a:pathLst>
          </a:cu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任意多边形 18"/>
          <p:cNvSpPr/>
          <p:nvPr/>
        </p:nvSpPr>
        <p:spPr>
          <a:xfrm>
            <a:off x="5654501" y="1808386"/>
            <a:ext cx="5216978" cy="3988346"/>
          </a:xfrm>
          <a:custGeom>
            <a:avLst/>
            <a:gdLst>
              <a:gd name="connsiteX0" fmla="*/ 0 w 1953088"/>
              <a:gd name="connsiteY0" fmla="*/ 3630967 h 3630967"/>
              <a:gd name="connsiteX1" fmla="*/ 1953088 w 1953088"/>
              <a:gd name="connsiteY1" fmla="*/ 3630967 h 3630967"/>
              <a:gd name="connsiteX2" fmla="*/ 1953088 w 1953088"/>
              <a:gd name="connsiteY2" fmla="*/ 3515557 h 3630967"/>
              <a:gd name="connsiteX3" fmla="*/ 1953088 w 1953088"/>
              <a:gd name="connsiteY3" fmla="*/ 0 h 3630967"/>
              <a:gd name="connsiteX4" fmla="*/ 8878 w 1953088"/>
              <a:gd name="connsiteY4" fmla="*/ 0 h 3630967"/>
              <a:gd name="connsiteX0" fmla="*/ 0 w 1953088"/>
              <a:gd name="connsiteY0" fmla="*/ 3630967 h 3630967"/>
              <a:gd name="connsiteX1" fmla="*/ 1953088 w 1953088"/>
              <a:gd name="connsiteY1" fmla="*/ 3630967 h 3630967"/>
              <a:gd name="connsiteX2" fmla="*/ 1953088 w 1953088"/>
              <a:gd name="connsiteY2" fmla="*/ 3515557 h 3630967"/>
              <a:gd name="connsiteX3" fmla="*/ 1953088 w 1953088"/>
              <a:gd name="connsiteY3" fmla="*/ 0 h 3630967"/>
              <a:gd name="connsiteX4" fmla="*/ 132740 w 1953088"/>
              <a:gd name="connsiteY4" fmla="*/ 6365 h 3630967"/>
              <a:gd name="connsiteX0" fmla="*/ 0 w 1953088"/>
              <a:gd name="connsiteY0" fmla="*/ 3630967 h 3630967"/>
              <a:gd name="connsiteX1" fmla="*/ 1953088 w 1953088"/>
              <a:gd name="connsiteY1" fmla="*/ 3630967 h 3630967"/>
              <a:gd name="connsiteX2" fmla="*/ 1953088 w 1953088"/>
              <a:gd name="connsiteY2" fmla="*/ 3515557 h 3630967"/>
              <a:gd name="connsiteX3" fmla="*/ 1953088 w 1953088"/>
              <a:gd name="connsiteY3" fmla="*/ 0 h 3630967"/>
              <a:gd name="connsiteX4" fmla="*/ 165527 w 1953088"/>
              <a:gd name="connsiteY4" fmla="*/ 6365 h 36309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3088" h="3630967">
                <a:moveTo>
                  <a:pt x="0" y="3630967"/>
                </a:moveTo>
                <a:lnTo>
                  <a:pt x="1953088" y="3630967"/>
                </a:lnTo>
                <a:lnTo>
                  <a:pt x="1953088" y="3515557"/>
                </a:lnTo>
                <a:lnTo>
                  <a:pt x="1953088" y="0"/>
                </a:lnTo>
                <a:lnTo>
                  <a:pt x="165527" y="6365"/>
                </a:lnTo>
              </a:path>
            </a:pathLst>
          </a:cu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圆角矩形 22"/>
          <p:cNvSpPr/>
          <p:nvPr/>
        </p:nvSpPr>
        <p:spPr>
          <a:xfrm>
            <a:off x="7243002" y="4085711"/>
            <a:ext cx="1306945" cy="410476"/>
          </a:xfrm>
          <a:prstGeom prst="roundRect">
            <a:avLst>
              <a:gd name="adj" fmla="val 7486"/>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OpenSent</a:t>
            </a:r>
          </a:p>
        </p:txBody>
      </p:sp>
      <p:sp>
        <p:nvSpPr>
          <p:cNvPr id="24" name="圆角矩形 23"/>
          <p:cNvSpPr/>
          <p:nvPr/>
        </p:nvSpPr>
        <p:spPr>
          <a:xfrm>
            <a:off x="1291493" y="4127611"/>
            <a:ext cx="1306945" cy="410476"/>
          </a:xfrm>
          <a:prstGeom prst="roundRect">
            <a:avLst>
              <a:gd name="adj" fmla="val 7486"/>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OpenRec</a:t>
            </a:r>
          </a:p>
        </p:txBody>
      </p:sp>
      <p:sp>
        <p:nvSpPr>
          <p:cNvPr id="28" name="文本框 27"/>
          <p:cNvSpPr txBox="1"/>
          <p:nvPr/>
        </p:nvSpPr>
        <p:spPr>
          <a:xfrm>
            <a:off x="3533124" y="2180561"/>
            <a:ext cx="1495313" cy="307777"/>
          </a:xfrm>
          <a:prstGeom prst="rect">
            <a:avLst/>
          </a:prstGeom>
          <a:noFill/>
        </p:spPr>
        <p:txBody>
          <a:bodyPr wrap="square" rtlCol="0">
            <a:noAutofit/>
          </a:bodyPr>
          <a:lstStyle/>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TCP connection setup</a:t>
            </a:r>
          </a:p>
        </p:txBody>
      </p:sp>
      <p:sp>
        <p:nvSpPr>
          <p:cNvPr id="29" name="文本框 28"/>
          <p:cNvSpPr txBox="1"/>
          <p:nvPr/>
        </p:nvSpPr>
        <p:spPr>
          <a:xfrm>
            <a:off x="5379684" y="2109035"/>
            <a:ext cx="3247379" cy="677074"/>
          </a:xfrm>
          <a:prstGeom prst="rect">
            <a:avLst/>
          </a:prstGeom>
          <a:noFill/>
        </p:spPr>
        <p:txBody>
          <a:bodyPr wrap="square" rtlCol="0">
            <a:noAutofit/>
          </a:bodyPr>
          <a:lstStyle>
            <a:defPPr>
              <a:defRPr lang="en-US"/>
            </a:defPPr>
            <a:lvl1pPr algn="r">
              <a:lnSpc>
                <a:spcPct val="130000"/>
              </a:lnSpc>
              <a:defRPr sz="1400">
                <a:latin typeface="Huawei Sans" panose="020C0503030203020204" pitchFamily="34" charset="0"/>
                <a:ea typeface="方正兰亭黑简体" panose="02000000000000000000" pitchFamily="2" charset="-122"/>
              </a:defRPr>
            </a:lvl1pPr>
          </a:lstStyle>
          <a:p>
            <a:pPr algn="l" fontAlgn="ctr">
              <a:lnSpc>
                <a:spcPct val="100000"/>
              </a:lnSpc>
            </a:pPr>
            <a:r>
              <a:rPr lang="en-US" sz="1200" dirty="0"/>
              <a:t>A received message is not an Initialization message, or no message is received.</a:t>
            </a:r>
          </a:p>
        </p:txBody>
      </p:sp>
      <p:sp>
        <p:nvSpPr>
          <p:cNvPr id="30" name="文本框 29"/>
          <p:cNvSpPr txBox="1"/>
          <p:nvPr/>
        </p:nvSpPr>
        <p:spPr>
          <a:xfrm>
            <a:off x="1631309" y="2895966"/>
            <a:ext cx="2926890" cy="962365"/>
          </a:xfrm>
          <a:prstGeom prst="rect">
            <a:avLst/>
          </a:prstGeom>
          <a:noFill/>
        </p:spPr>
        <p:txBody>
          <a:bodyPr wrap="square" rtlCol="0">
            <a:noAutofit/>
          </a:bodyPr>
          <a:lstStyle>
            <a:defPPr>
              <a:defRPr lang="en-US"/>
            </a:defPPr>
            <a:lvl1pPr algn="r">
              <a:lnSpc>
                <a:spcPct val="130000"/>
              </a:lnSpc>
              <a:defRPr sz="1400">
                <a:latin typeface="Huawei Sans" panose="020C0503030203020204" pitchFamily="34" charset="0"/>
                <a:ea typeface="方正兰亭黑简体" panose="02000000000000000000" pitchFamily="2" charset="-122"/>
              </a:defRPr>
            </a:lvl1pPr>
          </a:lstStyle>
          <a:p>
            <a:pPr fontAlgn="ctr">
              <a:lnSpc>
                <a:spcPct val="100000"/>
              </a:lnSpc>
            </a:pPr>
            <a:r>
              <a:rPr lang="en-US" sz="1200" dirty="0"/>
              <a:t>The passive LSR receives an acceptable Initialization message.</a:t>
            </a:r>
          </a:p>
          <a:p>
            <a:pPr fontAlgn="ctr">
              <a:lnSpc>
                <a:spcPct val="100000"/>
              </a:lnSpc>
            </a:pPr>
            <a:r>
              <a:rPr lang="en-US" sz="1200" dirty="0"/>
              <a:t>Action: Sends Initialization and KeepAlive messages.</a:t>
            </a:r>
          </a:p>
        </p:txBody>
      </p:sp>
      <p:sp>
        <p:nvSpPr>
          <p:cNvPr id="31" name="文本框 30"/>
          <p:cNvSpPr txBox="1"/>
          <p:nvPr/>
        </p:nvSpPr>
        <p:spPr>
          <a:xfrm>
            <a:off x="5880549" y="2728305"/>
            <a:ext cx="2531809" cy="708071"/>
          </a:xfrm>
          <a:prstGeom prst="rect">
            <a:avLst/>
          </a:prstGeom>
          <a:noFill/>
        </p:spPr>
        <p:txBody>
          <a:bodyPr wrap="square" rtlCol="0">
            <a:noAutofit/>
          </a:bodyPr>
          <a:lstStyle>
            <a:defPPr>
              <a:defRPr lang="en-US"/>
            </a:defPPr>
            <a:lvl1pPr algn="r">
              <a:lnSpc>
                <a:spcPct val="130000"/>
              </a:lnSpc>
              <a:defRPr sz="1400">
                <a:latin typeface="Huawei Sans" panose="020C0503030203020204" pitchFamily="34" charset="0"/>
                <a:ea typeface="方正兰亭黑简体" panose="02000000000000000000" pitchFamily="2" charset="-122"/>
              </a:defRPr>
            </a:lvl1pPr>
          </a:lstStyle>
          <a:p>
            <a:pPr algn="l" fontAlgn="ctr">
              <a:lnSpc>
                <a:spcPct val="100000"/>
              </a:lnSpc>
            </a:pPr>
            <a:r>
              <a:rPr lang="en-US" sz="1200" dirty="0"/>
              <a:t>Active LSR</a:t>
            </a:r>
          </a:p>
          <a:p>
            <a:pPr algn="l" fontAlgn="ctr">
              <a:lnSpc>
                <a:spcPct val="100000"/>
              </a:lnSpc>
            </a:pPr>
            <a:r>
              <a:rPr lang="en-US" sz="1200" dirty="0"/>
              <a:t>Action: Sends an Initialization message.</a:t>
            </a:r>
          </a:p>
        </p:txBody>
      </p:sp>
      <p:sp>
        <p:nvSpPr>
          <p:cNvPr id="33" name="文本框 32"/>
          <p:cNvSpPr txBox="1"/>
          <p:nvPr/>
        </p:nvSpPr>
        <p:spPr>
          <a:xfrm>
            <a:off x="8375064" y="3151082"/>
            <a:ext cx="2636747" cy="116161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 received message is not an Initialization message,</a:t>
            </a:r>
            <a:r>
              <a:rPr lang="en-US" altLang="zh-CN" sz="1200" dirty="0">
                <a:latin typeface="Huawei Sans" panose="020C0503030203020204" pitchFamily="34" charset="0"/>
                <a:ea typeface="方正兰亭黑简体" panose="02000000000000000000" pitchFamily="2" charset="-122"/>
              </a:rPr>
              <a:t> or no message is received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Action: Sends an NAK message.</a:t>
            </a:r>
          </a:p>
        </p:txBody>
      </p:sp>
      <p:sp>
        <p:nvSpPr>
          <p:cNvPr id="35" name="文本框 34"/>
          <p:cNvSpPr txBox="1"/>
          <p:nvPr/>
        </p:nvSpPr>
        <p:spPr>
          <a:xfrm>
            <a:off x="2285537" y="4591277"/>
            <a:ext cx="4823810" cy="527495"/>
          </a:xfrm>
          <a:prstGeom prst="rect">
            <a:avLst/>
          </a:prstGeom>
          <a:noFill/>
        </p:spPr>
        <p:txBody>
          <a:bodyPr wrap="square" rtlCol="0">
            <a:noAutofit/>
          </a:bodyPr>
          <a:lstStyle>
            <a:defPPr>
              <a:defRPr lang="en-US"/>
            </a:defPPr>
            <a:lvl1pPr algn="r">
              <a:lnSpc>
                <a:spcPct val="130000"/>
              </a:lnSpc>
              <a:defRPr sz="1400">
                <a:latin typeface="Huawei Sans" panose="020C0503030203020204" pitchFamily="34" charset="0"/>
                <a:ea typeface="方正兰亭黑简体" panose="02000000000000000000" pitchFamily="2" charset="-122"/>
              </a:defRPr>
            </a:lvl1pPr>
          </a:lstStyle>
          <a:p>
            <a:pPr algn="ctr" fontAlgn="ctr">
              <a:lnSpc>
                <a:spcPct val="100000"/>
              </a:lnSpc>
            </a:pPr>
            <a:r>
              <a:rPr lang="en-US" sz="1200" dirty="0"/>
              <a:t>An acceptable Initialization message is received.</a:t>
            </a:r>
          </a:p>
          <a:p>
            <a:pPr algn="ctr" fontAlgn="ctr">
              <a:lnSpc>
                <a:spcPct val="100000"/>
              </a:lnSpc>
            </a:pPr>
            <a:r>
              <a:rPr lang="en-US" sz="1200" dirty="0"/>
              <a:t>Action: Sends a KeepAlive message.</a:t>
            </a:r>
          </a:p>
        </p:txBody>
      </p:sp>
      <p:sp>
        <p:nvSpPr>
          <p:cNvPr id="36" name="文本框 35"/>
          <p:cNvSpPr txBox="1"/>
          <p:nvPr/>
        </p:nvSpPr>
        <p:spPr>
          <a:xfrm>
            <a:off x="1577285" y="5227742"/>
            <a:ext cx="2902481" cy="471383"/>
          </a:xfrm>
          <a:prstGeom prst="rect">
            <a:avLst/>
          </a:prstGeom>
          <a:noFill/>
        </p:spPr>
        <p:txBody>
          <a:bodyPr wrap="square" rtlCol="0">
            <a:noAutofit/>
          </a:bodyPr>
          <a:lstStyle>
            <a:defPPr>
              <a:defRPr lang="en-US"/>
            </a:defPPr>
            <a:lvl1pPr algn="r">
              <a:lnSpc>
                <a:spcPct val="130000"/>
              </a:lnSpc>
              <a:defRPr sz="1400">
                <a:latin typeface="Huawei Sans" panose="020C0503030203020204" pitchFamily="34" charset="0"/>
                <a:ea typeface="方正兰亭黑简体" panose="02000000000000000000" pitchFamily="2" charset="-122"/>
              </a:defRPr>
            </a:lvl1pPr>
          </a:lstStyle>
          <a:p>
            <a:pPr algn="ctr" fontAlgn="ctr">
              <a:lnSpc>
                <a:spcPct val="100000"/>
              </a:lnSpc>
            </a:pPr>
            <a:r>
              <a:rPr lang="en-US" sz="1200" dirty="0"/>
              <a:t>A KeepAlive message is received.</a:t>
            </a:r>
          </a:p>
          <a:p>
            <a:pPr algn="ctr" fontAlgn="ctr">
              <a:lnSpc>
                <a:spcPct val="100000"/>
              </a:lnSpc>
            </a:pPr>
            <a:r>
              <a:rPr lang="en-US" sz="1200" dirty="0"/>
              <a:t>Action: none</a:t>
            </a:r>
          </a:p>
        </p:txBody>
      </p:sp>
      <p:sp>
        <p:nvSpPr>
          <p:cNvPr id="38" name="任意多边形 37"/>
          <p:cNvSpPr/>
          <p:nvPr/>
        </p:nvSpPr>
        <p:spPr>
          <a:xfrm>
            <a:off x="4689693" y="5956336"/>
            <a:ext cx="1083076" cy="159154"/>
          </a:xfrm>
          <a:custGeom>
            <a:avLst/>
            <a:gdLst>
              <a:gd name="connsiteX0" fmla="*/ 0 w 1083076"/>
              <a:gd name="connsiteY0" fmla="*/ 0 h 497149"/>
              <a:gd name="connsiteX1" fmla="*/ 0 w 1083076"/>
              <a:gd name="connsiteY1" fmla="*/ 497149 h 497149"/>
              <a:gd name="connsiteX2" fmla="*/ 1083076 w 1083076"/>
              <a:gd name="connsiteY2" fmla="*/ 497149 h 497149"/>
              <a:gd name="connsiteX3" fmla="*/ 1083076 w 1083076"/>
              <a:gd name="connsiteY3" fmla="*/ 0 h 497149"/>
            </a:gdLst>
            <a:ahLst/>
            <a:cxnLst>
              <a:cxn ang="0">
                <a:pos x="connsiteX0" y="connsiteY0"/>
              </a:cxn>
              <a:cxn ang="0">
                <a:pos x="connsiteX1" y="connsiteY1"/>
              </a:cxn>
              <a:cxn ang="0">
                <a:pos x="connsiteX2" y="connsiteY2"/>
              </a:cxn>
              <a:cxn ang="0">
                <a:pos x="connsiteX3" y="connsiteY3"/>
              </a:cxn>
            </a:cxnLst>
            <a:rect l="l" t="t" r="r" b="b"/>
            <a:pathLst>
              <a:path w="1083076" h="497149">
                <a:moveTo>
                  <a:pt x="0" y="0"/>
                </a:moveTo>
                <a:lnTo>
                  <a:pt x="0" y="497149"/>
                </a:lnTo>
                <a:lnTo>
                  <a:pt x="1083076" y="497149"/>
                </a:lnTo>
                <a:lnTo>
                  <a:pt x="1083076" y="0"/>
                </a:lnTo>
              </a:path>
            </a:pathLst>
          </a:cu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圆角矩形 38"/>
          <p:cNvSpPr/>
          <p:nvPr/>
        </p:nvSpPr>
        <p:spPr>
          <a:xfrm>
            <a:off x="4545460" y="5492219"/>
            <a:ext cx="1479542" cy="460600"/>
          </a:xfrm>
          <a:prstGeom prst="roundRect">
            <a:avLst>
              <a:gd name="adj" fmla="val 7486"/>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Operational</a:t>
            </a:r>
          </a:p>
        </p:txBody>
      </p:sp>
      <p:sp>
        <p:nvSpPr>
          <p:cNvPr id="41" name="文本框 40"/>
          <p:cNvSpPr txBox="1"/>
          <p:nvPr/>
        </p:nvSpPr>
        <p:spPr>
          <a:xfrm>
            <a:off x="6092340" y="5813202"/>
            <a:ext cx="5334059" cy="462848"/>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 received message is a Shutdown message</a:t>
            </a:r>
            <a:r>
              <a:rPr lang="en-US" altLang="zh-CN" sz="1200" dirty="0">
                <a:latin typeface="Huawei Sans" panose="020C0503030203020204" pitchFamily="34" charset="0"/>
                <a:ea typeface="方正兰亭黑简体" panose="02000000000000000000" pitchFamily="2" charset="-122"/>
                <a:sym typeface="Huawei Sans" panose="020C0503030203020204" pitchFamily="34" charset="0"/>
              </a:rPr>
              <a:t> ,</a:t>
            </a:r>
            <a:r>
              <a:rPr lang="en-US" altLang="zh-CN" sz="1200" dirty="0">
                <a:latin typeface="Huawei Sans" panose="020C0503030203020204" pitchFamily="34" charset="0"/>
                <a:ea typeface="方正兰亭黑简体" panose="02000000000000000000" pitchFamily="2" charset="-122"/>
              </a:rPr>
              <a:t> or no message is received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Action: Sends a Shutdown message.</a:t>
            </a:r>
          </a:p>
        </p:txBody>
      </p:sp>
      <p:sp>
        <p:nvSpPr>
          <p:cNvPr id="42" name="文本框 41"/>
          <p:cNvSpPr txBox="1"/>
          <p:nvPr/>
        </p:nvSpPr>
        <p:spPr>
          <a:xfrm>
            <a:off x="1594800" y="1833569"/>
            <a:ext cx="2194142" cy="1037208"/>
          </a:xfrm>
          <a:prstGeom prst="rect">
            <a:avLst/>
          </a:prstGeom>
          <a:noFill/>
        </p:spPr>
        <p:txBody>
          <a:bodyPr wrap="square" rtlCol="0">
            <a:noAutofit/>
          </a:bodyPr>
          <a:lstStyle>
            <a:defPPr>
              <a:defRPr lang="en-US"/>
            </a:defPPr>
            <a:lvl1pPr algn="r">
              <a:lnSpc>
                <a:spcPct val="130000"/>
              </a:lnSpc>
              <a:defRPr sz="1400">
                <a:latin typeface="Huawei Sans" panose="020C0503030203020204" pitchFamily="34" charset="0"/>
                <a:ea typeface="方正兰亭黑简体" panose="02000000000000000000" pitchFamily="2" charset="-122"/>
              </a:defRPr>
            </a:lvl1pPr>
          </a:lstStyle>
          <a:p>
            <a:pPr algn="l" fontAlgn="ctr">
              <a:lnSpc>
                <a:spcPct val="100000"/>
              </a:lnSpc>
            </a:pPr>
            <a:r>
              <a:rPr lang="en-US" sz="1200" dirty="0"/>
              <a:t>A received message is not a KeepAlive message</a:t>
            </a:r>
            <a:r>
              <a:rPr lang="en-US" altLang="zh-CN" sz="1200" dirty="0">
                <a:sym typeface="Huawei Sans" panose="020C0503030203020204" pitchFamily="34" charset="0"/>
              </a:rPr>
              <a:t>,</a:t>
            </a:r>
            <a:r>
              <a:rPr lang="en-US" altLang="zh-CN" sz="1200" dirty="0"/>
              <a:t> or no message is received</a:t>
            </a:r>
            <a:r>
              <a:rPr lang="en-US" sz="1200" dirty="0"/>
              <a:t>.  </a:t>
            </a:r>
          </a:p>
          <a:p>
            <a:pPr algn="l" fontAlgn="ctr">
              <a:lnSpc>
                <a:spcPct val="100000"/>
              </a:lnSpc>
            </a:pPr>
            <a:r>
              <a:rPr lang="en-US" sz="1200" dirty="0"/>
              <a:t>Action: Sends an NAK message.</a:t>
            </a:r>
          </a:p>
        </p:txBody>
      </p:sp>
      <p:sp>
        <p:nvSpPr>
          <p:cNvPr id="4" name="圆角矩形 3"/>
          <p:cNvSpPr/>
          <p:nvPr/>
        </p:nvSpPr>
        <p:spPr>
          <a:xfrm>
            <a:off x="4545460" y="2886539"/>
            <a:ext cx="1306945" cy="442708"/>
          </a:xfrm>
          <a:prstGeom prst="roundRect">
            <a:avLst>
              <a:gd name="adj" fmla="val 7486"/>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Initialized</a:t>
            </a:r>
          </a:p>
        </p:txBody>
      </p:sp>
      <p:sp>
        <p:nvSpPr>
          <p:cNvPr id="32" name="Oval 4"/>
          <p:cNvSpPr>
            <a:spLocks noChangeAspect="1"/>
          </p:cNvSpPr>
          <p:nvPr/>
        </p:nvSpPr>
        <p:spPr>
          <a:xfrm>
            <a:off x="5911222" y="1574830"/>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34" name="Oval 4"/>
          <p:cNvSpPr>
            <a:spLocks noChangeAspect="1"/>
          </p:cNvSpPr>
          <p:nvPr/>
        </p:nvSpPr>
        <p:spPr>
          <a:xfrm>
            <a:off x="5656078" y="2794955"/>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37" name="Oval 4"/>
          <p:cNvSpPr>
            <a:spLocks noChangeAspect="1"/>
          </p:cNvSpPr>
          <p:nvPr/>
        </p:nvSpPr>
        <p:spPr>
          <a:xfrm>
            <a:off x="2422813" y="4044231"/>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44" name="Oval 4"/>
          <p:cNvSpPr>
            <a:spLocks noChangeAspect="1"/>
          </p:cNvSpPr>
          <p:nvPr/>
        </p:nvSpPr>
        <p:spPr>
          <a:xfrm>
            <a:off x="8375064" y="3959711"/>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45" name="Oval 4"/>
          <p:cNvSpPr>
            <a:spLocks noChangeAspect="1"/>
          </p:cNvSpPr>
          <p:nvPr/>
        </p:nvSpPr>
        <p:spPr>
          <a:xfrm>
            <a:off x="5823988" y="5388688"/>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p>
        </p:txBody>
      </p:sp>
    </p:spTree>
    <p:extLst>
      <p:ext uri="{BB962C8B-B14F-4D97-AF65-F5344CB8AC3E}">
        <p14:creationId xmlns:p14="http://schemas.microsoft.com/office/powerpoint/2010/main" val="12016188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197746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wrap="square">
            <a:noAutofit/>
          </a:body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LDP Session Establishment: Peer Discovery and TCP Session Establishment</a:t>
            </a:r>
          </a:p>
        </p:txBody>
      </p:sp>
      <p:sp>
        <p:nvSpPr>
          <p:cNvPr id="41" name="矩形 40"/>
          <p:cNvSpPr/>
          <p:nvPr/>
        </p:nvSpPr>
        <p:spPr>
          <a:xfrm>
            <a:off x="7424790" y="1333328"/>
            <a:ext cx="4473523" cy="400110"/>
          </a:xfrm>
          <a:prstGeom prst="rect">
            <a:avLst/>
          </a:prstGeom>
        </p:spPr>
        <p:txBody>
          <a:bodyPr wrap="square">
            <a:noAutofit/>
          </a:bodyPr>
          <a:lstStyle/>
          <a:p>
            <a:pPr marL="285750" indent="-285750" fontAlgn="ctr">
              <a:lnSpc>
                <a:spcPts val="2400"/>
              </a:lnSpc>
              <a:spcAft>
                <a:spcPts val="600"/>
              </a:spcAft>
              <a:buFont typeface="Arial" panose="020B0604020202020204" pitchFamily="34" charset="0"/>
              <a:buChar char="•"/>
            </a:pPr>
            <a:endParaRPr lang="en-US" altLang="zh-CN" sz="1400" dirty="0">
              <a:solidFill>
                <a:srgbClr val="333333"/>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2" name="直接连接符 31"/>
          <p:cNvCxnSpPr/>
          <p:nvPr/>
        </p:nvCxnSpPr>
        <p:spPr>
          <a:xfrm>
            <a:off x="1762104" y="3272638"/>
            <a:ext cx="2677822" cy="0"/>
          </a:xfrm>
          <a:prstGeom prst="line">
            <a:avLst/>
          </a:prstGeom>
          <a:ln w="25400">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 name="矩形 32"/>
          <p:cNvSpPr/>
          <p:nvPr/>
        </p:nvSpPr>
        <p:spPr>
          <a:xfrm>
            <a:off x="1786636" y="2743088"/>
            <a:ext cx="2622834" cy="523220"/>
          </a:xfrm>
          <a:prstGeom prst="rect">
            <a:avLst/>
          </a:prstGeom>
        </p:spPr>
        <p:txBody>
          <a:bodyPr wrap="square">
            <a:noAutofit/>
          </a:bodyPr>
          <a:lstStyle/>
          <a:p>
            <a:pPr fontAlgn="ct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Hello (UDP)</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10.0.12.1:646 -&gt; 224.0.0.2:646</a:t>
            </a:r>
          </a:p>
        </p:txBody>
      </p:sp>
      <p:cxnSp>
        <p:nvCxnSpPr>
          <p:cNvPr id="24" name="直接连接符 2"/>
          <p:cNvCxnSpPr/>
          <p:nvPr/>
        </p:nvCxnSpPr>
        <p:spPr>
          <a:xfrm>
            <a:off x="1762104" y="2677142"/>
            <a:ext cx="0" cy="3537694"/>
          </a:xfrm>
          <a:prstGeom prst="line">
            <a:avLst/>
          </a:prstGeom>
          <a:ln w="19050">
            <a:solidFill>
              <a:schemeClr val="bg1">
                <a:lumMod val="50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 name="直接连接符 2"/>
          <p:cNvCxnSpPr/>
          <p:nvPr/>
        </p:nvCxnSpPr>
        <p:spPr>
          <a:xfrm>
            <a:off x="6468233" y="2677142"/>
            <a:ext cx="0" cy="3537694"/>
          </a:xfrm>
          <a:prstGeom prst="line">
            <a:avLst/>
          </a:prstGeom>
          <a:ln w="19050">
            <a:solidFill>
              <a:schemeClr val="bg1">
                <a:lumMod val="50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9" name="直接连接符 31"/>
          <p:cNvCxnSpPr/>
          <p:nvPr/>
        </p:nvCxnSpPr>
        <p:spPr>
          <a:xfrm>
            <a:off x="3794741" y="3831686"/>
            <a:ext cx="2677822" cy="0"/>
          </a:xfrm>
          <a:prstGeom prst="line">
            <a:avLst/>
          </a:prstGeom>
          <a:ln w="25400">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40" name="矩形 34"/>
          <p:cNvSpPr/>
          <p:nvPr/>
        </p:nvSpPr>
        <p:spPr>
          <a:xfrm>
            <a:off x="3849729" y="3308466"/>
            <a:ext cx="2622834" cy="523220"/>
          </a:xfrm>
          <a:prstGeom prst="rect">
            <a:avLst/>
          </a:prstGeom>
        </p:spPr>
        <p:txBody>
          <a:bodyPr wrap="square">
            <a:noAutofit/>
          </a:bodyPr>
          <a:lstStyle/>
          <a:p>
            <a:pPr algn="r" fontAlgn="ct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Hello (UDP)</a:t>
            </a:r>
          </a:p>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224.0.0.2:646 &lt;-10.0.12.2 :646</a:t>
            </a:r>
          </a:p>
        </p:txBody>
      </p:sp>
      <p:sp>
        <p:nvSpPr>
          <p:cNvPr id="42" name="矩形 18"/>
          <p:cNvSpPr/>
          <p:nvPr/>
        </p:nvSpPr>
        <p:spPr>
          <a:xfrm>
            <a:off x="3884068" y="3912202"/>
            <a:ext cx="2599555" cy="523220"/>
          </a:xfrm>
          <a:prstGeom prst="rect">
            <a:avLst/>
          </a:prstGeom>
        </p:spPr>
        <p:txBody>
          <a:bodyPr wrap="square">
            <a:noAutofit/>
          </a:bodyPr>
          <a:lstStyle/>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TCP SYN</a:t>
            </a:r>
          </a:p>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1.1.1.1:646 &lt;- 2.2.2.2:22139</a:t>
            </a:r>
          </a:p>
        </p:txBody>
      </p:sp>
      <p:cxnSp>
        <p:nvCxnSpPr>
          <p:cNvPr id="43" name="直接连接符 31"/>
          <p:cNvCxnSpPr/>
          <p:nvPr/>
        </p:nvCxnSpPr>
        <p:spPr>
          <a:xfrm>
            <a:off x="1762104" y="5215738"/>
            <a:ext cx="2677822" cy="0"/>
          </a:xfrm>
          <a:prstGeom prst="line">
            <a:avLst/>
          </a:prstGeom>
          <a:ln w="25400">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4" name="矩形 20"/>
          <p:cNvSpPr/>
          <p:nvPr/>
        </p:nvSpPr>
        <p:spPr>
          <a:xfrm>
            <a:off x="1762104" y="4704290"/>
            <a:ext cx="2420856" cy="523220"/>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TCP SYN ACK</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1.1.1.1:646 -&gt; 2.2.2.2:22139</a:t>
            </a:r>
          </a:p>
        </p:txBody>
      </p:sp>
      <p:cxnSp>
        <p:nvCxnSpPr>
          <p:cNvPr id="45" name="直接连接符 31"/>
          <p:cNvCxnSpPr/>
          <p:nvPr/>
        </p:nvCxnSpPr>
        <p:spPr>
          <a:xfrm>
            <a:off x="3794741" y="5939638"/>
            <a:ext cx="2677822" cy="0"/>
          </a:xfrm>
          <a:prstGeom prst="line">
            <a:avLst/>
          </a:prstGeom>
          <a:ln w="25400">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46" name="矩形 28"/>
          <p:cNvSpPr/>
          <p:nvPr/>
        </p:nvSpPr>
        <p:spPr>
          <a:xfrm>
            <a:off x="4047377" y="5411670"/>
            <a:ext cx="2420856" cy="523220"/>
          </a:xfrm>
          <a:prstGeom prst="rect">
            <a:avLst/>
          </a:prstGeom>
        </p:spPr>
        <p:txBody>
          <a:bodyPr wrap="square">
            <a:noAutofit/>
          </a:bodyPr>
          <a:lstStyle/>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TCP ACK</a:t>
            </a:r>
          </a:p>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2.2.2.2:22139 -&gt; 1.1.1.1:646</a:t>
            </a:r>
          </a:p>
        </p:txBody>
      </p:sp>
      <p:sp>
        <p:nvSpPr>
          <p:cNvPr id="25" name="矩形 35"/>
          <p:cNvSpPr/>
          <p:nvPr/>
        </p:nvSpPr>
        <p:spPr>
          <a:xfrm>
            <a:off x="4538264" y="4728204"/>
            <a:ext cx="1829762" cy="673941"/>
          </a:xfrm>
          <a:prstGeom prst="rect">
            <a:avLst/>
          </a:prstGeom>
          <a:solidFill>
            <a:srgbClr val="F3FBFE"/>
          </a:solidFill>
          <a:ln w="19050">
            <a:solidFill>
              <a:srgbClr val="F4FBFE"/>
            </a:solidFill>
          </a:ln>
        </p:spPr>
        <p:txBody>
          <a:bodyPr wrap="square" lIns="18000" tIns="18000" rIns="18000" bIns="18000">
            <a:noAutofit/>
          </a:bodyPr>
          <a:lstStyle/>
          <a:p>
            <a:pPr fontAlgn="ctr">
              <a:lnSpc>
                <a:spcPct val="120000"/>
              </a:lnSpc>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The LSR with a larger transport address initiates a TCP connection request.</a:t>
            </a:r>
          </a:p>
        </p:txBody>
      </p:sp>
      <p:cxnSp>
        <p:nvCxnSpPr>
          <p:cNvPr id="27" name="直接连接符 2"/>
          <p:cNvCxnSpPr>
            <a:stCxn id="25" idx="0"/>
          </p:cNvCxnSpPr>
          <p:nvPr/>
        </p:nvCxnSpPr>
        <p:spPr>
          <a:xfrm flipV="1">
            <a:off x="5453145" y="4463011"/>
            <a:ext cx="211201" cy="265193"/>
          </a:xfrm>
          <a:prstGeom prst="line">
            <a:avLst/>
          </a:prstGeom>
          <a:noFill/>
          <a:ln>
            <a:solidFill>
              <a:srgbClr val="C00000"/>
            </a:solidFill>
            <a:tailEnd type="triangle"/>
          </a:ln>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31"/>
          <p:cNvCxnSpPr/>
          <p:nvPr/>
        </p:nvCxnSpPr>
        <p:spPr>
          <a:xfrm>
            <a:off x="3794741" y="4441038"/>
            <a:ext cx="2677822" cy="0"/>
          </a:xfrm>
          <a:prstGeom prst="line">
            <a:avLst/>
          </a:prstGeom>
          <a:ln w="25400">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34" name="Left Brace 1"/>
          <p:cNvSpPr/>
          <p:nvPr/>
        </p:nvSpPr>
        <p:spPr>
          <a:xfrm>
            <a:off x="1578262" y="2820552"/>
            <a:ext cx="118582" cy="1011133"/>
          </a:xfrm>
          <a:prstGeom prst="leftBrac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36" name="Left Brace 1"/>
          <p:cNvSpPr/>
          <p:nvPr/>
        </p:nvSpPr>
        <p:spPr>
          <a:xfrm>
            <a:off x="1578262" y="3954767"/>
            <a:ext cx="118582" cy="1980123"/>
          </a:xfrm>
          <a:prstGeom prst="leftBrac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ndParaRPr>
          </a:p>
        </p:txBody>
      </p:sp>
      <p:cxnSp>
        <p:nvCxnSpPr>
          <p:cNvPr id="47" name="直接连接符 46"/>
          <p:cNvCxnSpPr/>
          <p:nvPr/>
        </p:nvCxnSpPr>
        <p:spPr>
          <a:xfrm>
            <a:off x="1976026" y="1983745"/>
            <a:ext cx="4392000" cy="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a:off x="838201" y="2158091"/>
            <a:ext cx="1755546" cy="738664"/>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Transport address:</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1.1.1.1</a:t>
            </a:r>
          </a:p>
        </p:txBody>
      </p:sp>
      <p:sp>
        <p:nvSpPr>
          <p:cNvPr id="49" name="矩形 48"/>
          <p:cNvSpPr/>
          <p:nvPr/>
        </p:nvSpPr>
        <p:spPr>
          <a:xfrm>
            <a:off x="5543551" y="2158091"/>
            <a:ext cx="1940858" cy="954107"/>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Transport address:</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2.2.2.2</a:t>
            </a:r>
          </a:p>
        </p:txBody>
      </p:sp>
      <p:sp>
        <p:nvSpPr>
          <p:cNvPr id="50" name="矩形 15"/>
          <p:cNvSpPr/>
          <p:nvPr/>
        </p:nvSpPr>
        <p:spPr>
          <a:xfrm>
            <a:off x="1535667" y="1459559"/>
            <a:ext cx="420308" cy="307777"/>
          </a:xfrm>
          <a:prstGeom prst="rect">
            <a:avLst/>
          </a:prstGeom>
        </p:spPr>
        <p:txBody>
          <a:bodyPr wrap="square">
            <a:noAutofit/>
          </a:bodyPr>
          <a:lstStyle/>
          <a:p>
            <a:pPr algn="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51" name="矩形 15"/>
          <p:cNvSpPr/>
          <p:nvPr/>
        </p:nvSpPr>
        <p:spPr>
          <a:xfrm>
            <a:off x="6278219" y="1481822"/>
            <a:ext cx="405880" cy="307777"/>
          </a:xfrm>
          <a:prstGeom prst="rect">
            <a:avLst/>
          </a:prstGeom>
        </p:spPr>
        <p:txBody>
          <a:bodyPr wrap="square">
            <a:noAutofit/>
          </a:bodyPr>
          <a:lstStyle/>
          <a:p>
            <a:pPr algn="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52" name="矩形 15"/>
          <p:cNvSpPr/>
          <p:nvPr/>
        </p:nvSpPr>
        <p:spPr>
          <a:xfrm>
            <a:off x="1991449" y="1461799"/>
            <a:ext cx="915635" cy="523220"/>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GE0/0/0</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10.0.12.1</a:t>
            </a:r>
          </a:p>
        </p:txBody>
      </p:sp>
      <p:sp>
        <p:nvSpPr>
          <p:cNvPr id="53" name="矩形 16"/>
          <p:cNvSpPr/>
          <p:nvPr/>
        </p:nvSpPr>
        <p:spPr>
          <a:xfrm>
            <a:off x="4695268" y="1461799"/>
            <a:ext cx="1544093" cy="523220"/>
          </a:xfrm>
          <a:prstGeom prst="rect">
            <a:avLst/>
          </a:prstGeom>
        </p:spPr>
        <p:txBody>
          <a:bodyPr wrap="square">
            <a:noAutofit/>
          </a:bodyPr>
          <a:lstStyle/>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GE0/0/0</a:t>
            </a:r>
          </a:p>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10.0.12.2</a:t>
            </a:r>
          </a:p>
        </p:txBody>
      </p:sp>
      <p:pic>
        <p:nvPicPr>
          <p:cNvPr id="59" name="图片 5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465139" y="1743763"/>
            <a:ext cx="540000" cy="442800"/>
          </a:xfrm>
          <a:prstGeom prst="rect">
            <a:avLst/>
          </a:prstGeom>
        </p:spPr>
      </p:pic>
      <p:pic>
        <p:nvPicPr>
          <p:cNvPr id="60" name="图片 5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224667" y="1753824"/>
            <a:ext cx="540000" cy="442800"/>
          </a:xfrm>
          <a:prstGeom prst="rect">
            <a:avLst/>
          </a:prstGeom>
        </p:spPr>
      </p:pic>
      <p:sp>
        <p:nvSpPr>
          <p:cNvPr id="2" name="文本框 1"/>
          <p:cNvSpPr txBox="1"/>
          <p:nvPr/>
        </p:nvSpPr>
        <p:spPr>
          <a:xfrm>
            <a:off x="6464846" y="3638342"/>
            <a:ext cx="1306768"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Non-Existent</a:t>
            </a:r>
          </a:p>
        </p:txBody>
      </p:sp>
      <p:sp>
        <p:nvSpPr>
          <p:cNvPr id="5" name="矩形 4"/>
          <p:cNvSpPr/>
          <p:nvPr/>
        </p:nvSpPr>
        <p:spPr>
          <a:xfrm>
            <a:off x="6464846" y="5781001"/>
            <a:ext cx="1045479"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Initialized</a:t>
            </a:r>
          </a:p>
        </p:txBody>
      </p:sp>
      <p:sp>
        <p:nvSpPr>
          <p:cNvPr id="35" name="圆角矩形 75"/>
          <p:cNvSpPr/>
          <p:nvPr/>
        </p:nvSpPr>
        <p:spPr>
          <a:xfrm>
            <a:off x="7623109" y="3924902"/>
            <a:ext cx="4228271" cy="394020"/>
          </a:xfrm>
          <a:prstGeom prst="roundRect">
            <a:avLst>
              <a:gd name="adj" fmla="val 10604"/>
            </a:avLst>
          </a:prstGeom>
          <a:solidFill>
            <a:srgbClr val="F4FBFE"/>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800"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TCP Connection Establishment Phase</a:t>
            </a:r>
          </a:p>
        </p:txBody>
      </p:sp>
      <p:sp>
        <p:nvSpPr>
          <p:cNvPr id="37" name="圆角矩形 75"/>
          <p:cNvSpPr/>
          <p:nvPr/>
        </p:nvSpPr>
        <p:spPr>
          <a:xfrm>
            <a:off x="7623109" y="4356407"/>
            <a:ext cx="4228271" cy="1955493"/>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spcBef>
                <a:spcPts val="0"/>
              </a:spcBef>
              <a:spcAft>
                <a:spcPts val="600"/>
              </a:spcAft>
              <a:buFont typeface="Arial" panose="020B0604020202020204" pitchFamily="34" charset="0"/>
              <a:buChar char="•"/>
            </a:pPr>
            <a:r>
              <a:rPr lang="en-US" sz="13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 Hello message carries a transport address, which will be used to establish an LDP session.</a:t>
            </a:r>
          </a:p>
          <a:p>
            <a:pPr marL="177800" indent="-177800" fontAlgn="ctr">
              <a:spcBef>
                <a:spcPts val="0"/>
              </a:spcBef>
              <a:spcAft>
                <a:spcPts val="600"/>
              </a:spcAft>
              <a:buFont typeface="Arial" panose="020B0604020202020204" pitchFamily="34" charset="0"/>
              <a:buChar char="•"/>
            </a:pPr>
            <a:r>
              <a:rPr lang="en-US" sz="13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LSR with a larger transport address is the active LSR and initiates a TCP connection request.</a:t>
            </a:r>
          </a:p>
          <a:p>
            <a:pPr marL="177800" indent="-177800" fontAlgn="ctr">
              <a:spcBef>
                <a:spcPts val="0"/>
              </a:spcBef>
              <a:spcAft>
                <a:spcPts val="600"/>
              </a:spcAft>
              <a:buFont typeface="Arial" panose="020B0604020202020204" pitchFamily="34" charset="0"/>
              <a:buChar char="•"/>
            </a:pPr>
            <a:r>
              <a:rPr lang="en-US" sz="13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After the TCP three-way handshake, a TCP connection will be established.</a:t>
            </a:r>
          </a:p>
        </p:txBody>
      </p:sp>
      <p:sp>
        <p:nvSpPr>
          <p:cNvPr id="38" name="圆角矩形 75"/>
          <p:cNvSpPr/>
          <p:nvPr/>
        </p:nvSpPr>
        <p:spPr>
          <a:xfrm>
            <a:off x="7623109" y="1284812"/>
            <a:ext cx="4228271" cy="394020"/>
          </a:xfrm>
          <a:prstGeom prst="roundRect">
            <a:avLst>
              <a:gd name="adj" fmla="val 10604"/>
            </a:avLst>
          </a:prstGeom>
          <a:solidFill>
            <a:srgbClr val="00B0F0"/>
          </a:solidFill>
          <a:ln>
            <a:noFill/>
          </a:ln>
        </p:spPr>
        <p:txBody>
          <a:bodyPr wrap="square" rtlCol="0" anchor="ctr" anchorCtr="0">
            <a:noAutofit/>
          </a:bodyPr>
          <a:lstStyle/>
          <a:p>
            <a:pPr algn="ctr" fontAlgn="ctr">
              <a:spcBef>
                <a:spcPts val="0"/>
              </a:spcBef>
              <a:spcAft>
                <a:spcPts val="0"/>
              </a:spcAft>
            </a:pPr>
            <a:r>
              <a:rPr lang="en-US" sz="18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Discovery phase</a:t>
            </a:r>
          </a:p>
        </p:txBody>
      </p:sp>
      <p:sp>
        <p:nvSpPr>
          <p:cNvPr id="54" name="圆角矩形 75"/>
          <p:cNvSpPr/>
          <p:nvPr/>
        </p:nvSpPr>
        <p:spPr>
          <a:xfrm>
            <a:off x="7623109" y="1716317"/>
            <a:ext cx="4228271" cy="192202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spcBef>
                <a:spcPts val="0"/>
              </a:spcBef>
              <a:spcAft>
                <a:spcPts val="600"/>
              </a:spcAft>
              <a:buFont typeface="Arial" panose="020B0604020202020204" pitchFamily="34" charset="0"/>
              <a:buChar char="•"/>
            </a:pPr>
            <a:r>
              <a:rPr lang="en-US" sz="13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An LSR periodically sends LDP Link Hello messages to implement the basic LDP discovery mechanism. </a:t>
            </a:r>
          </a:p>
          <a:p>
            <a:pPr marL="177800" indent="-177800" fontAlgn="ctr">
              <a:spcBef>
                <a:spcPts val="0"/>
              </a:spcBef>
              <a:spcAft>
                <a:spcPts val="600"/>
              </a:spcAft>
              <a:buFont typeface="Arial" panose="020B0604020202020204" pitchFamily="34" charset="0"/>
              <a:buChar char="•"/>
            </a:pPr>
            <a:r>
              <a:rPr lang="en-US" sz="13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LDP Link Hello messages are encapsulated in UDP packets, with the destination address being a multicast address 224.0.0.2. If an LSR receives LDP Link Hello messages on an interface, it indicates that this interface has established LDP peer relationships.</a:t>
            </a:r>
          </a:p>
        </p:txBody>
      </p:sp>
      <p:sp>
        <p:nvSpPr>
          <p:cNvPr id="57" name="AutoShape 29"/>
          <p:cNvSpPr>
            <a:spLocks noChangeArrowheads="1"/>
          </p:cNvSpPr>
          <p:nvPr/>
        </p:nvSpPr>
        <p:spPr bwMode="auto">
          <a:xfrm>
            <a:off x="216656" y="3056118"/>
            <a:ext cx="1284228" cy="547450"/>
          </a:xfrm>
          <a:prstGeom prst="flowChartAlternateProcess">
            <a:avLst/>
          </a:prstGeom>
          <a:solidFill>
            <a:srgbClr val="F4FBFE"/>
          </a:solidFill>
          <a:ln w="19050" cap="flat" cmpd="sng" algn="ctr">
            <a:solidFill>
              <a:srgbClr val="99DFF9"/>
            </a:solidFill>
            <a:prstDash val="solid"/>
            <a:miter lim="800000"/>
          </a:ln>
          <a:effectLst/>
        </p:spPr>
        <p:txBody>
          <a:bodyPr wrap="square" lIns="0" tIns="0" rIns="0" bIns="0" rtlCol="0" anchor="ctr">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Discovery</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Phase</a:t>
            </a:r>
          </a:p>
        </p:txBody>
      </p:sp>
      <p:sp>
        <p:nvSpPr>
          <p:cNvPr id="58" name="AutoShape 29"/>
          <p:cNvSpPr>
            <a:spLocks noChangeArrowheads="1"/>
          </p:cNvSpPr>
          <p:nvPr/>
        </p:nvSpPr>
        <p:spPr bwMode="auto">
          <a:xfrm>
            <a:off x="216656" y="4446700"/>
            <a:ext cx="1284228" cy="996257"/>
          </a:xfrm>
          <a:prstGeom prst="flowChartAlternateProcess">
            <a:avLst/>
          </a:prstGeom>
          <a:solidFill>
            <a:srgbClr val="F4FBFE"/>
          </a:solidFill>
          <a:ln w="19050" cap="flat" cmpd="sng" algn="ctr">
            <a:solidFill>
              <a:srgbClr val="99DFF9"/>
            </a:solidFill>
            <a:prstDash val="solid"/>
            <a:miter lim="800000"/>
          </a:ln>
          <a:effectLst/>
        </p:spPr>
        <p:txBody>
          <a:bodyPr wrap="square" lIns="0" tIns="0" rIns="0" bIns="0" rtlCol="0" anchor="ctr">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TCP connection establishment phase</a:t>
            </a:r>
          </a:p>
        </p:txBody>
      </p:sp>
    </p:spTree>
    <p:extLst>
      <p:ext uri="{BB962C8B-B14F-4D97-AF65-F5344CB8AC3E}">
        <p14:creationId xmlns:p14="http://schemas.microsoft.com/office/powerpoint/2010/main" val="418633669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LDP Session Establishment - Session Establishment and Maintenance</a:t>
            </a:r>
          </a:p>
        </p:txBody>
      </p:sp>
      <p:cxnSp>
        <p:nvCxnSpPr>
          <p:cNvPr id="4" name="直接连接符 2"/>
          <p:cNvCxnSpPr/>
          <p:nvPr/>
        </p:nvCxnSpPr>
        <p:spPr>
          <a:xfrm>
            <a:off x="1852814" y="2626342"/>
            <a:ext cx="0" cy="3537694"/>
          </a:xfrm>
          <a:prstGeom prst="line">
            <a:avLst/>
          </a:prstGeom>
          <a:ln w="19050">
            <a:solidFill>
              <a:schemeClr val="bg1">
                <a:lumMod val="50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 name="直接连接符 2"/>
          <p:cNvCxnSpPr/>
          <p:nvPr/>
        </p:nvCxnSpPr>
        <p:spPr>
          <a:xfrm>
            <a:off x="6558943" y="2626342"/>
            <a:ext cx="0" cy="3537694"/>
          </a:xfrm>
          <a:prstGeom prst="line">
            <a:avLst/>
          </a:prstGeom>
          <a:ln w="19050">
            <a:solidFill>
              <a:schemeClr val="bg1">
                <a:lumMod val="50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2066736" y="1932945"/>
            <a:ext cx="4392000" cy="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846647" y="2088218"/>
            <a:ext cx="1997301" cy="504517"/>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Transport address:</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1.1.1.1</a:t>
            </a:r>
          </a:p>
        </p:txBody>
      </p:sp>
      <p:sp>
        <p:nvSpPr>
          <p:cNvPr id="8" name="矩形 7"/>
          <p:cNvSpPr/>
          <p:nvPr/>
        </p:nvSpPr>
        <p:spPr>
          <a:xfrm>
            <a:off x="5581352" y="2122363"/>
            <a:ext cx="2004615" cy="651668"/>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Transport address:</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2.2.2.2</a:t>
            </a:r>
          </a:p>
        </p:txBody>
      </p:sp>
      <p:sp>
        <p:nvSpPr>
          <p:cNvPr id="10" name="矩形 15"/>
          <p:cNvSpPr/>
          <p:nvPr/>
        </p:nvSpPr>
        <p:spPr>
          <a:xfrm>
            <a:off x="2063109" y="1448899"/>
            <a:ext cx="915635" cy="523220"/>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GE0/0/0</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10.0.12.1</a:t>
            </a:r>
          </a:p>
        </p:txBody>
      </p:sp>
      <p:sp>
        <p:nvSpPr>
          <p:cNvPr id="11" name="矩形 16"/>
          <p:cNvSpPr/>
          <p:nvPr/>
        </p:nvSpPr>
        <p:spPr>
          <a:xfrm>
            <a:off x="5414435" y="1430049"/>
            <a:ext cx="915636" cy="523220"/>
          </a:xfrm>
          <a:prstGeom prst="rect">
            <a:avLst/>
          </a:prstGeom>
        </p:spPr>
        <p:txBody>
          <a:bodyPr wrap="square">
            <a:noAutofit/>
          </a:bodyPr>
          <a:lstStyle/>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GE0/0/0</a:t>
            </a:r>
          </a:p>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10.0.12.2</a:t>
            </a:r>
          </a:p>
        </p:txBody>
      </p:sp>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555849" y="1692963"/>
            <a:ext cx="540000" cy="442800"/>
          </a:xfrm>
          <a:prstGeom prst="rect">
            <a:avLst/>
          </a:prstGeom>
        </p:spPr>
      </p:pic>
      <p:pic>
        <p:nvPicPr>
          <p:cNvPr id="13" name="图片 1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315377" y="1703024"/>
            <a:ext cx="540000" cy="442800"/>
          </a:xfrm>
          <a:prstGeom prst="rect">
            <a:avLst/>
          </a:prstGeom>
        </p:spPr>
      </p:pic>
      <p:cxnSp>
        <p:nvCxnSpPr>
          <p:cNvPr id="14" name="直接连接符 31"/>
          <p:cNvCxnSpPr/>
          <p:nvPr/>
        </p:nvCxnSpPr>
        <p:spPr>
          <a:xfrm>
            <a:off x="1852814" y="2901702"/>
            <a:ext cx="4706129" cy="0"/>
          </a:xfrm>
          <a:prstGeom prst="line">
            <a:avLst/>
          </a:prstGeom>
          <a:ln w="19050">
            <a:solidFill>
              <a:schemeClr val="bg1">
                <a:lumMod val="50000"/>
              </a:schemeClr>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 name="矩形 32"/>
          <p:cNvSpPr/>
          <p:nvPr/>
        </p:nvSpPr>
        <p:spPr>
          <a:xfrm>
            <a:off x="2763197" y="2358738"/>
            <a:ext cx="2891187" cy="307777"/>
          </a:xfrm>
          <a:prstGeom prst="rect">
            <a:avLst/>
          </a:prstGeom>
        </p:spPr>
        <p:txBody>
          <a:bodyPr wrap="square">
            <a:noAutofit/>
          </a:bodyPr>
          <a:lstStyle/>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Completion of peer discovery and TCP three-way handshake</a:t>
            </a:r>
          </a:p>
        </p:txBody>
      </p:sp>
      <p:cxnSp>
        <p:nvCxnSpPr>
          <p:cNvPr id="16" name="直接连接符 31"/>
          <p:cNvCxnSpPr/>
          <p:nvPr/>
        </p:nvCxnSpPr>
        <p:spPr>
          <a:xfrm>
            <a:off x="3412691" y="3765128"/>
            <a:ext cx="3146252" cy="0"/>
          </a:xfrm>
          <a:prstGeom prst="line">
            <a:avLst/>
          </a:prstGeom>
          <a:ln w="25400">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矩形 34"/>
          <p:cNvSpPr/>
          <p:nvPr/>
        </p:nvSpPr>
        <p:spPr>
          <a:xfrm>
            <a:off x="2946001" y="3005084"/>
            <a:ext cx="3608211" cy="523220"/>
          </a:xfrm>
          <a:prstGeom prst="rect">
            <a:avLst/>
          </a:prstGeom>
        </p:spPr>
        <p:txBody>
          <a:bodyPr wrap="square">
            <a:noAutofit/>
          </a:bodyPr>
          <a:lstStyle/>
          <a:p>
            <a:pPr algn="r" fontAlgn="ct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Initialization</a:t>
            </a:r>
          </a:p>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Sends an Initialization message to negotiate related parameters.</a:t>
            </a:r>
          </a:p>
        </p:txBody>
      </p:sp>
      <p:cxnSp>
        <p:nvCxnSpPr>
          <p:cNvPr id="18" name="直接连接符 31"/>
          <p:cNvCxnSpPr/>
          <p:nvPr/>
        </p:nvCxnSpPr>
        <p:spPr>
          <a:xfrm>
            <a:off x="1852814" y="4824422"/>
            <a:ext cx="2559249" cy="0"/>
          </a:xfrm>
          <a:prstGeom prst="line">
            <a:avLst/>
          </a:prstGeom>
          <a:ln w="25400">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9" name="矩形 20"/>
          <p:cNvSpPr/>
          <p:nvPr/>
        </p:nvSpPr>
        <p:spPr>
          <a:xfrm>
            <a:off x="1844899" y="3880331"/>
            <a:ext cx="4339187" cy="738664"/>
          </a:xfrm>
          <a:prstGeom prst="rect">
            <a:avLst/>
          </a:prstGeom>
        </p:spPr>
        <p:txBody>
          <a:bodyPr wrap="square">
            <a:noAutofit/>
          </a:bodyPr>
          <a:lstStyle/>
          <a:p>
            <a:pPr fontAlgn="ct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Initialization + KeepAlive</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Replies with a KeepAlive message if the peer's parameters are accepted,</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and initiates an Initialization message.</a:t>
            </a:r>
          </a:p>
        </p:txBody>
      </p:sp>
      <p:cxnSp>
        <p:nvCxnSpPr>
          <p:cNvPr id="20" name="直接连接符 31"/>
          <p:cNvCxnSpPr/>
          <p:nvPr/>
        </p:nvCxnSpPr>
        <p:spPr>
          <a:xfrm>
            <a:off x="3412691" y="5517232"/>
            <a:ext cx="3146252" cy="0"/>
          </a:xfrm>
          <a:prstGeom prst="line">
            <a:avLst/>
          </a:prstGeom>
          <a:ln w="25400">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21" name="矩形 28"/>
          <p:cNvSpPr/>
          <p:nvPr/>
        </p:nvSpPr>
        <p:spPr>
          <a:xfrm>
            <a:off x="2687669" y="4760664"/>
            <a:ext cx="3890230" cy="523220"/>
          </a:xfrm>
          <a:prstGeom prst="rect">
            <a:avLst/>
          </a:prstGeom>
        </p:spPr>
        <p:txBody>
          <a:bodyPr wrap="square">
            <a:noAutofit/>
          </a:bodyPr>
          <a:lstStyle/>
          <a:p>
            <a:pPr algn="r" fontAlgn="ct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KeepAlive</a:t>
            </a:r>
          </a:p>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Sends a KeepAlive message if these parameters are accepted.</a:t>
            </a:r>
          </a:p>
        </p:txBody>
      </p:sp>
      <p:sp>
        <p:nvSpPr>
          <p:cNvPr id="28" name="Left Brace 1"/>
          <p:cNvSpPr/>
          <p:nvPr/>
        </p:nvSpPr>
        <p:spPr>
          <a:xfrm>
            <a:off x="1634494" y="3384056"/>
            <a:ext cx="118582" cy="2128428"/>
          </a:xfrm>
          <a:prstGeom prst="leftBrac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32" name="矩形 15"/>
          <p:cNvSpPr/>
          <p:nvPr/>
        </p:nvSpPr>
        <p:spPr>
          <a:xfrm>
            <a:off x="1616403" y="1408759"/>
            <a:ext cx="420308" cy="307777"/>
          </a:xfrm>
          <a:prstGeom prst="rect">
            <a:avLst/>
          </a:prstGeom>
        </p:spPr>
        <p:txBody>
          <a:bodyPr wrap="square">
            <a:noAutofit/>
          </a:bodyPr>
          <a:lstStyle/>
          <a:p>
            <a:pPr algn="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33" name="矩形 15"/>
          <p:cNvSpPr/>
          <p:nvPr/>
        </p:nvSpPr>
        <p:spPr>
          <a:xfrm>
            <a:off x="6368480" y="1431022"/>
            <a:ext cx="405880" cy="307777"/>
          </a:xfrm>
          <a:prstGeom prst="rect">
            <a:avLst/>
          </a:prstGeom>
        </p:spPr>
        <p:txBody>
          <a:bodyPr wrap="square">
            <a:noAutofit/>
          </a:bodyPr>
          <a:lstStyle/>
          <a:p>
            <a:pPr algn="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22" name="矩形 21"/>
          <p:cNvSpPr/>
          <p:nvPr/>
        </p:nvSpPr>
        <p:spPr>
          <a:xfrm>
            <a:off x="6514272" y="3580462"/>
            <a:ext cx="1037463"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OpenSent</a:t>
            </a:r>
          </a:p>
        </p:txBody>
      </p:sp>
      <p:sp>
        <p:nvSpPr>
          <p:cNvPr id="23" name="矩形 22"/>
          <p:cNvSpPr/>
          <p:nvPr/>
        </p:nvSpPr>
        <p:spPr>
          <a:xfrm>
            <a:off x="6515034" y="5320873"/>
            <a:ext cx="955711" cy="307777"/>
          </a:xfrm>
          <a:prstGeom prst="rect">
            <a:avLst/>
          </a:prstGeom>
          <a:noFill/>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OpenRec</a:t>
            </a:r>
          </a:p>
        </p:txBody>
      </p:sp>
      <p:cxnSp>
        <p:nvCxnSpPr>
          <p:cNvPr id="34" name="直接连接符 31"/>
          <p:cNvCxnSpPr/>
          <p:nvPr/>
        </p:nvCxnSpPr>
        <p:spPr>
          <a:xfrm>
            <a:off x="1851805" y="6073312"/>
            <a:ext cx="4706129" cy="0"/>
          </a:xfrm>
          <a:prstGeom prst="line">
            <a:avLst/>
          </a:prstGeom>
          <a:ln w="19050">
            <a:solidFill>
              <a:srgbClr val="EC7061"/>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5" name="矩形 32"/>
          <p:cNvSpPr/>
          <p:nvPr/>
        </p:nvSpPr>
        <p:spPr>
          <a:xfrm>
            <a:off x="2192474" y="5769862"/>
            <a:ext cx="3972562" cy="307777"/>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LDP session enters the </a:t>
            </a: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Operational</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state.</a:t>
            </a:r>
          </a:p>
        </p:txBody>
      </p:sp>
      <p:sp>
        <p:nvSpPr>
          <p:cNvPr id="31" name="圆角矩形 75"/>
          <p:cNvSpPr/>
          <p:nvPr/>
        </p:nvSpPr>
        <p:spPr>
          <a:xfrm>
            <a:off x="7570895" y="1450192"/>
            <a:ext cx="4174475" cy="4836308"/>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ctr" anchorCtr="0">
            <a:noAutofit/>
          </a:bodyPr>
          <a:lstStyle/>
          <a:p>
            <a:pPr marL="177800" indent="-177800" fontAlgn="ctr">
              <a:spcBef>
                <a:spcPts val="0"/>
              </a:spcBef>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After a TCP connection is established, R2 (active LSR with a larger transport address) sends an LDP Initialization message to negotiate parameters related to LDP session establishment.</a:t>
            </a:r>
          </a:p>
          <a:p>
            <a:pPr marL="177800" indent="-177800" fontAlgn="ctr">
              <a:spcBef>
                <a:spcPts val="0"/>
              </a:spcBef>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These parameters include the LDP version, label distribution mode, KeepAlive timer value, maximum PDU length, and label space.</a:t>
            </a:r>
          </a:p>
          <a:p>
            <a:pPr marL="177800" indent="-177800" fontAlgn="ctr">
              <a:spcBef>
                <a:spcPts val="0"/>
              </a:spcBef>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After R1 receives the Initialization message, it replies with a KeepAlive message if it accepts R2's parameters. To improve transmission efficiency, R1 also </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send</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 an Initialization message.</a:t>
            </a:r>
          </a:p>
          <a:p>
            <a:pPr marL="177800" indent="-177800" fontAlgn="ctr">
              <a:spcBef>
                <a:spcPts val="0"/>
              </a:spcBef>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After R2 receives the Initialization message, it replies with a KeepAlive message if it accepts R1's parameters.</a:t>
            </a:r>
          </a:p>
          <a:p>
            <a:pPr marL="177800" indent="-177800" fontAlgn="ctr">
              <a:spcBef>
                <a:spcPts val="0"/>
              </a:spcBef>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After both ends receive each other's KeepAlive message, the session is established successfully. They periodically send KeepAlive messages to maintain the session.</a:t>
            </a:r>
          </a:p>
        </p:txBody>
      </p:sp>
      <p:sp>
        <p:nvSpPr>
          <p:cNvPr id="27" name="AutoShape 29"/>
          <p:cNvSpPr>
            <a:spLocks noChangeArrowheads="1"/>
          </p:cNvSpPr>
          <p:nvPr/>
        </p:nvSpPr>
        <p:spPr bwMode="auto">
          <a:xfrm>
            <a:off x="292938" y="4006011"/>
            <a:ext cx="1285151" cy="869341"/>
          </a:xfrm>
          <a:prstGeom prst="flowChartAlternateProcess">
            <a:avLst/>
          </a:prstGeom>
          <a:solidFill>
            <a:srgbClr val="F4FBFE"/>
          </a:solidFill>
          <a:ln w="19050" cap="flat" cmpd="sng" algn="ctr">
            <a:solidFill>
              <a:srgbClr val="99DFF9"/>
            </a:solidFill>
            <a:prstDash val="solid"/>
            <a:miter lim="800000"/>
          </a:ln>
          <a:effectLst/>
        </p:spPr>
        <p:txBody>
          <a:bodyPr wrap="square" lIns="0" tIns="0" rIns="0" bIns="0" rtlCol="0" anchor="ctr">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LDP session establishment phase</a:t>
            </a:r>
          </a:p>
        </p:txBody>
      </p:sp>
    </p:spTree>
    <p:extLst>
      <p:ext uri="{BB962C8B-B14F-4D97-AF65-F5344CB8AC3E}">
        <p14:creationId xmlns:p14="http://schemas.microsoft.com/office/powerpoint/2010/main" val="249134932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LDP Peer State</a:t>
            </a:r>
          </a:p>
        </p:txBody>
      </p:sp>
      <p:sp>
        <p:nvSpPr>
          <p:cNvPr id="14" name="文本占位符 13"/>
          <p:cNvSpPr>
            <a:spLocks noGrp="1"/>
          </p:cNvSpPr>
          <p:nvPr>
            <p:ph type="body" sz="quarter" idx="4294967295"/>
          </p:nvPr>
        </p:nvSpPr>
        <p:spPr>
          <a:xfrm>
            <a:off x="6729413" y="3109913"/>
            <a:ext cx="5138737" cy="2771775"/>
          </a:xfrm>
        </p:spPr>
        <p:txBody>
          <a:bodyPr wrap="square">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PeerID</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LDP ID of the peer</a:t>
            </a:r>
          </a:p>
          <a:p>
            <a:pPr marL="574675" lvl="1" indent="-244475"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2.2.2.2</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LSR ID of the peer</a:t>
            </a:r>
          </a:p>
          <a:p>
            <a:pPr marL="574675" lvl="1" indent="-244475"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0</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device-based label space</a:t>
            </a:r>
          </a:p>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TransportAddress</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transport address of the peer</a:t>
            </a:r>
          </a:p>
          <a:p>
            <a:pPr marL="574675" lvl="1" indent="-244475"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2.2.2.2</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IP address used to establish a TCP connection</a:t>
            </a:r>
          </a:p>
        </p:txBody>
      </p:sp>
      <p:grpSp>
        <p:nvGrpSpPr>
          <p:cNvPr id="24" name="组合 23"/>
          <p:cNvGrpSpPr/>
          <p:nvPr/>
        </p:nvGrpSpPr>
        <p:grpSpPr>
          <a:xfrm>
            <a:off x="2215265" y="1384561"/>
            <a:ext cx="7867491" cy="1371631"/>
            <a:chOff x="2173182" y="4907664"/>
            <a:chExt cx="7867491" cy="1371631"/>
          </a:xfrm>
        </p:grpSpPr>
        <p:grpSp>
          <p:nvGrpSpPr>
            <p:cNvPr id="4" name="组合 3"/>
            <p:cNvGrpSpPr/>
            <p:nvPr/>
          </p:nvGrpSpPr>
          <p:grpSpPr>
            <a:xfrm>
              <a:off x="3153260" y="5705146"/>
              <a:ext cx="5987532" cy="574149"/>
              <a:chOff x="2406374" y="2640614"/>
              <a:chExt cx="5987532" cy="574149"/>
            </a:xfrm>
          </p:grpSpPr>
          <p:cxnSp>
            <p:nvCxnSpPr>
              <p:cNvPr id="5" name="直接连接符 4"/>
              <p:cNvCxnSpPr>
                <a:endCxn id="13" idx="1"/>
              </p:cNvCxnSpPr>
              <p:nvPr/>
            </p:nvCxnSpPr>
            <p:spPr>
              <a:xfrm flipV="1">
                <a:off x="2927648" y="2640614"/>
                <a:ext cx="4915925" cy="0"/>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2406374" y="2906986"/>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7" name="矩形 6"/>
              <p:cNvSpPr/>
              <p:nvPr/>
            </p:nvSpPr>
            <p:spPr>
              <a:xfrm>
                <a:off x="7980010" y="2906465"/>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grpSp>
        <p:sp>
          <p:nvSpPr>
            <p:cNvPr id="8" name="矩形 7"/>
            <p:cNvSpPr/>
            <p:nvPr/>
          </p:nvSpPr>
          <p:spPr>
            <a:xfrm>
              <a:off x="3773111" y="5725678"/>
              <a:ext cx="1186543" cy="523220"/>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GE0/0/0</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10.0.12.1/24</a:t>
              </a:r>
            </a:p>
          </p:txBody>
        </p:sp>
        <p:sp>
          <p:nvSpPr>
            <p:cNvPr id="9" name="矩形 8"/>
            <p:cNvSpPr/>
            <p:nvPr/>
          </p:nvSpPr>
          <p:spPr>
            <a:xfrm>
              <a:off x="7333118" y="5725678"/>
              <a:ext cx="1186543" cy="523220"/>
            </a:xfrm>
            <a:prstGeom prst="rect">
              <a:avLst/>
            </a:prstGeom>
          </p:spPr>
          <p:txBody>
            <a:bodyPr wrap="square">
              <a:noAutofit/>
            </a:bodyPr>
            <a:lstStyle/>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GE0/0/0</a:t>
              </a:r>
            </a:p>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10.0.12.2/24</a:t>
              </a:r>
            </a:p>
          </p:txBody>
        </p:sp>
        <p:sp>
          <p:nvSpPr>
            <p:cNvPr id="10" name="矩形 9"/>
            <p:cNvSpPr/>
            <p:nvPr/>
          </p:nvSpPr>
          <p:spPr>
            <a:xfrm>
              <a:off x="2173182" y="4923496"/>
              <a:ext cx="2271776"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LSR ID 1.1.1.1</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Transport address: 1.1.1.1</a:t>
              </a:r>
            </a:p>
          </p:txBody>
        </p:sp>
        <p:sp>
          <p:nvSpPr>
            <p:cNvPr id="11" name="矩形 10"/>
            <p:cNvSpPr/>
            <p:nvPr/>
          </p:nvSpPr>
          <p:spPr>
            <a:xfrm>
              <a:off x="7768897" y="4907664"/>
              <a:ext cx="2271776"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LSR ID 2.2.2.2</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Transport address: 2.2.2.2</a:t>
              </a:r>
            </a:p>
          </p:txBody>
        </p:sp>
        <p:pic>
          <p:nvPicPr>
            <p:cNvPr id="1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045882" y="5439294"/>
              <a:ext cx="628652" cy="531703"/>
            </a:xfrm>
            <a:prstGeom prst="rect">
              <a:avLst/>
            </a:prstGeom>
            <a:noFill/>
          </p:spPr>
        </p:pic>
        <p:pic>
          <p:nvPicPr>
            <p:cNvPr id="1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8590459" y="5439294"/>
              <a:ext cx="628652" cy="531703"/>
            </a:xfrm>
            <a:prstGeom prst="rect">
              <a:avLst/>
            </a:prstGeom>
            <a:noFill/>
          </p:spPr>
        </p:pic>
      </p:grpSp>
      <p:sp>
        <p:nvSpPr>
          <p:cNvPr id="15" name="矩形 14"/>
          <p:cNvSpPr/>
          <p:nvPr/>
        </p:nvSpPr>
        <p:spPr>
          <a:xfrm>
            <a:off x="634785" y="3110668"/>
            <a:ext cx="5779977" cy="2246769"/>
          </a:xfrm>
          <a:prstGeom prst="rect">
            <a:avLst/>
          </a:prstGeom>
          <a:solidFill>
            <a:srgbClr val="F3FBFE"/>
          </a:solidFill>
          <a:ln>
            <a:solidFill>
              <a:srgbClr val="BDE7F6"/>
            </a:solidFill>
          </a:ln>
        </p:spPr>
        <p:txBody>
          <a:bodyPr wrap="square">
            <a:noAutofit/>
          </a:bodyPr>
          <a:lstStyle/>
          <a:p>
            <a:pPr fontAlgn="ct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&lt;R1&gt;display mpls ldp peer </a:t>
            </a:r>
          </a:p>
          <a:p>
            <a:pPr fontAlgn="ct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LDP Peer Information in Public network</a:t>
            </a:r>
          </a:p>
          <a:p>
            <a:pPr fontAlgn="ct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 '*' before a peer means the peer is being deleted.</a:t>
            </a:r>
          </a:p>
          <a:p>
            <a:pPr fontAlgn="ct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PeerID                 TransportAddress   DiscoverySource</a:t>
            </a:r>
          </a:p>
          <a:p>
            <a:pPr fontAlgn="ct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400" b="1" dirty="0">
                <a:solidFill>
                  <a:srgbClr val="FF000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2.2.2.2:0</a:t>
            </a: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2.2.2.2</a:t>
            </a: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GigabitEthernet0/0/0</a:t>
            </a:r>
          </a:p>
          <a:p>
            <a:pPr fontAlgn="ct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4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TOTAL: 1 Peer(s) Found.</a:t>
            </a:r>
          </a:p>
        </p:txBody>
      </p:sp>
    </p:spTree>
    <p:extLst>
      <p:ext uri="{BB962C8B-B14F-4D97-AF65-F5344CB8AC3E}">
        <p14:creationId xmlns:p14="http://schemas.microsoft.com/office/powerpoint/2010/main" val="182647212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LDP Session States</a:t>
            </a:r>
          </a:p>
        </p:txBody>
      </p:sp>
      <p:sp>
        <p:nvSpPr>
          <p:cNvPr id="20" name="文本占位符 13"/>
          <p:cNvSpPr>
            <a:spLocks noGrp="1"/>
          </p:cNvSpPr>
          <p:nvPr>
            <p:ph type="body" sz="quarter" idx="4294967295"/>
          </p:nvPr>
        </p:nvSpPr>
        <p:spPr>
          <a:xfrm>
            <a:off x="6519863" y="2878138"/>
            <a:ext cx="5418137" cy="3851275"/>
          </a:xfrm>
        </p:spPr>
        <p:txBody>
          <a:bodyPr wrap="square">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Status</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state of the LDP session</a:t>
            </a:r>
          </a:p>
          <a:p>
            <a:pPr marL="533400" lvl="1" indent="-219075"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Operational</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The LDP session is established successfully.</a:t>
            </a:r>
          </a:p>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LAM</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label advertisement mode:</a:t>
            </a:r>
          </a:p>
          <a:p>
            <a:pPr marL="533400" lvl="1" indent="-219075"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There are two label advertisement modes: DU and DoD (described later).</a:t>
            </a:r>
          </a:p>
          <a:p>
            <a:pPr marL="533400" lvl="1" indent="-219075"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This example uses the DU mode.</a:t>
            </a:r>
          </a:p>
          <a:p>
            <a:pPr marL="302279" lvl="1" indent="-302279" fontAlgn="ctr">
              <a:spcBef>
                <a:spcPts val="792"/>
              </a:spcBef>
              <a:buFont typeface="Arial" panose="020B0604020202020204" pitchFamily="34" charset="0"/>
              <a:buChar char="•"/>
            </a:pP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SsnRole: </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role that an LSR plays in an LDP session:</a:t>
            </a:r>
          </a:p>
          <a:p>
            <a:pPr marL="533400" lvl="1" indent="-219075"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Active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and </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Passive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indicate the active role and passive role in LDP session establishment, respectively.</a:t>
            </a:r>
          </a:p>
        </p:txBody>
      </p:sp>
      <p:sp>
        <p:nvSpPr>
          <p:cNvPr id="15" name="矩形 14"/>
          <p:cNvSpPr/>
          <p:nvPr/>
        </p:nvSpPr>
        <p:spPr>
          <a:xfrm>
            <a:off x="455344" y="3111184"/>
            <a:ext cx="5901913" cy="2677656"/>
          </a:xfrm>
          <a:prstGeom prst="rect">
            <a:avLst/>
          </a:prstGeom>
          <a:solidFill>
            <a:srgbClr val="F3FBFE"/>
          </a:solidFill>
          <a:ln>
            <a:solidFill>
              <a:srgbClr val="00B0F0"/>
            </a:solidFill>
          </a:ln>
        </p:spPr>
        <p:txBody>
          <a:bodyPr wrap="square">
            <a:no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&lt;R1&gt;display mpls ldp session </a:t>
            </a:r>
          </a:p>
          <a:p>
            <a:pPr fontAlgn="ct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LDP Session(s) in Public Network</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Codes: LAM(Label Advertisement Mode), SsnAge Unit(DDDD:HH:MM)</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 '*' before a session means the session is being deleted.</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PeerID	Status	   LAM  	SsnRole  	SsnAge      KASent/Rcv</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2.2.2.2:0	</a:t>
            </a: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Operational</a:t>
            </a:r>
            <a:r>
              <a:rPr lang="en-US" sz="14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DU</a:t>
            </a:r>
            <a:r>
              <a:rPr lang="en-US" sz="14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Passive</a:t>
            </a:r>
            <a:r>
              <a:rPr lang="en-US" sz="14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0000:00:33  133/133</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TOTAL: 1 session(s) Found.</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6" name="组合 15"/>
          <p:cNvGrpSpPr/>
          <p:nvPr/>
        </p:nvGrpSpPr>
        <p:grpSpPr>
          <a:xfrm>
            <a:off x="2215265" y="1384561"/>
            <a:ext cx="7867491" cy="1371631"/>
            <a:chOff x="2173182" y="4907664"/>
            <a:chExt cx="7867491" cy="1371631"/>
          </a:xfrm>
        </p:grpSpPr>
        <p:grpSp>
          <p:nvGrpSpPr>
            <p:cNvPr id="17" name="组合 16"/>
            <p:cNvGrpSpPr/>
            <p:nvPr/>
          </p:nvGrpSpPr>
          <p:grpSpPr>
            <a:xfrm>
              <a:off x="3153260" y="5705146"/>
              <a:ext cx="5987532" cy="574149"/>
              <a:chOff x="2406374" y="2640614"/>
              <a:chExt cx="5987532" cy="574149"/>
            </a:xfrm>
          </p:grpSpPr>
          <p:cxnSp>
            <p:nvCxnSpPr>
              <p:cNvPr id="26" name="直接连接符 25"/>
              <p:cNvCxnSpPr>
                <a:endCxn id="25" idx="1"/>
              </p:cNvCxnSpPr>
              <p:nvPr/>
            </p:nvCxnSpPr>
            <p:spPr>
              <a:xfrm flipV="1">
                <a:off x="2927648" y="2640614"/>
                <a:ext cx="4915925" cy="0"/>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2406374" y="2906986"/>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28" name="矩形 27"/>
              <p:cNvSpPr/>
              <p:nvPr/>
            </p:nvSpPr>
            <p:spPr>
              <a:xfrm>
                <a:off x="7980010" y="2906465"/>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grpSp>
        <p:sp>
          <p:nvSpPr>
            <p:cNvPr id="18" name="矩形 17"/>
            <p:cNvSpPr/>
            <p:nvPr/>
          </p:nvSpPr>
          <p:spPr>
            <a:xfrm>
              <a:off x="3773111" y="5725678"/>
              <a:ext cx="1186543" cy="523220"/>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GE0/0/0</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10.0.12.1/24</a:t>
              </a:r>
            </a:p>
          </p:txBody>
        </p:sp>
        <p:sp>
          <p:nvSpPr>
            <p:cNvPr id="19" name="矩形 18"/>
            <p:cNvSpPr/>
            <p:nvPr/>
          </p:nvSpPr>
          <p:spPr>
            <a:xfrm>
              <a:off x="7333118" y="5725678"/>
              <a:ext cx="1186543" cy="523220"/>
            </a:xfrm>
            <a:prstGeom prst="rect">
              <a:avLst/>
            </a:prstGeom>
          </p:spPr>
          <p:txBody>
            <a:bodyPr wrap="square">
              <a:noAutofit/>
            </a:bodyPr>
            <a:lstStyle/>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GE0/0/0</a:t>
              </a:r>
            </a:p>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10.0.12.2/24</a:t>
              </a:r>
            </a:p>
          </p:txBody>
        </p:sp>
        <p:sp>
          <p:nvSpPr>
            <p:cNvPr id="21" name="矩形 20"/>
            <p:cNvSpPr/>
            <p:nvPr/>
          </p:nvSpPr>
          <p:spPr>
            <a:xfrm>
              <a:off x="2173182" y="4923496"/>
              <a:ext cx="2271776"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LSR ID 1.1.1.1</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Transport address: 1.1.1.1</a:t>
              </a:r>
            </a:p>
          </p:txBody>
        </p:sp>
        <p:sp>
          <p:nvSpPr>
            <p:cNvPr id="22" name="矩形 21"/>
            <p:cNvSpPr/>
            <p:nvPr/>
          </p:nvSpPr>
          <p:spPr>
            <a:xfrm>
              <a:off x="7768897" y="4907664"/>
              <a:ext cx="2271776"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LSR ID 2.2.2.2</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Transport address: 2.2.2.2</a:t>
              </a:r>
            </a:p>
          </p:txBody>
        </p:sp>
        <p:pic>
          <p:nvPicPr>
            <p:cNvPr id="2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045882" y="5439294"/>
              <a:ext cx="628652" cy="531703"/>
            </a:xfrm>
            <a:prstGeom prst="rect">
              <a:avLst/>
            </a:prstGeom>
            <a:noFill/>
          </p:spPr>
        </p:pic>
        <p:pic>
          <p:nvPicPr>
            <p:cNvPr id="2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8590459" y="5439294"/>
              <a:ext cx="628652" cy="531703"/>
            </a:xfrm>
            <a:prstGeom prst="rect">
              <a:avLst/>
            </a:prstGeom>
            <a:noFill/>
          </p:spPr>
        </p:pic>
      </p:grpSp>
    </p:spTree>
    <p:extLst>
      <p:ext uri="{BB962C8B-B14F-4D97-AF65-F5344CB8AC3E}">
        <p14:creationId xmlns:p14="http://schemas.microsoft.com/office/powerpoint/2010/main" val="264012793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wrap="square">
            <a:noAutofit/>
          </a:bodyPr>
          <a:lstStyle/>
          <a:p>
            <a:pPr fontAlgn="ct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Basic LDP Concepts</a:t>
            </a:r>
          </a:p>
          <a:p>
            <a:pPr fontAlgn="ctr"/>
            <a:r>
              <a:rPr lang="en-US" b="1" dirty="0">
                <a:latin typeface="Huawei Sans" panose="020C0503030203020204" pitchFamily="34" charset="0"/>
                <a:ea typeface="方正兰亭黑简体" panose="02000000000000000000" pitchFamily="2" charset="-122"/>
                <a:sym typeface="Huawei Sans" panose="020C0503030203020204" pitchFamily="34" charset="0"/>
              </a:rPr>
              <a:t>LDP Principles</a:t>
            </a:r>
          </a:p>
          <a:p>
            <a:pPr marL="736600" lvl="1" indent="-250825" fontAlgn="ct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LDP Session Establishment</a:t>
            </a:r>
          </a:p>
          <a:p>
            <a:pPr marL="736600" lvl="1" indent="-250825" fontAlgn="ctr">
              <a:buFont typeface="Huawei Sans" panose="020C0503030203020204" pitchFamily="34" charset="0"/>
              <a:buChar char="▪"/>
            </a:pPr>
            <a:r>
              <a:rPr lang="en-US" b="1" dirty="0">
                <a:latin typeface="Huawei Sans" panose="020C0503030203020204" pitchFamily="34" charset="0"/>
                <a:ea typeface="方正兰亭黑简体" panose="02000000000000000000" pitchFamily="2" charset="-122"/>
                <a:sym typeface="Huawei Sans" panose="020C0503030203020204" pitchFamily="34" charset="0"/>
              </a:rPr>
              <a:t>LDP-based Label Distribution</a:t>
            </a:r>
          </a:p>
          <a:p>
            <a:pPr marL="736600" lvl="1" indent="-250825" fontAlgn="ct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LDP Working Process</a:t>
            </a:r>
          </a:p>
          <a:p>
            <a:pPr fontAlgn="ct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Basic LDP Configurations</a:t>
            </a:r>
          </a:p>
        </p:txBody>
      </p:sp>
    </p:spTree>
    <p:extLst>
      <p:ext uri="{BB962C8B-B14F-4D97-AF65-F5344CB8AC3E}">
        <p14:creationId xmlns:p14="http://schemas.microsoft.com/office/powerpoint/2010/main" val="1410878689"/>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451877" y="1242453"/>
            <a:ext cx="11306175" cy="1792847"/>
          </a:xfrm>
        </p:spPr>
        <p:txBody>
          <a:bodyPr wrap="square">
            <a:noAutofit/>
          </a:bodyPr>
          <a:lstStyle/>
          <a:p>
            <a:pPr fontAlgn="ctr">
              <a:lnSpc>
                <a:spcPct val="100000"/>
              </a:lnSpc>
            </a:pPr>
            <a:r>
              <a:rPr lang="en-US" sz="1600" dirty="0">
                <a:latin typeface="Huawei Sans" panose="020C0503030203020204" pitchFamily="34" charset="0"/>
                <a:sym typeface="Huawei Sans" panose="020C0503030203020204" pitchFamily="34" charset="0"/>
              </a:rPr>
              <a:t>On an MPLS network, a downstream LSR determines the bindings between labels and FECs and advertises the bindings to its upstream LSR.</a:t>
            </a:r>
          </a:p>
          <a:p>
            <a:pPr fontAlgn="ctr">
              <a:lnSpc>
                <a:spcPct val="100000"/>
              </a:lnSpc>
            </a:pPr>
            <a:r>
              <a:rPr lang="en-US" sz="1600" dirty="0">
                <a:latin typeface="Huawei Sans" panose="020C0503030203020204" pitchFamily="34" charset="0"/>
                <a:sym typeface="Huawei Sans" panose="020C0503030203020204" pitchFamily="34" charset="0"/>
              </a:rPr>
              <a:t>To establish LSPs, LDP sends Label Request and Label Mapping messages to advertise the bindings between labels and FECs.</a:t>
            </a:r>
          </a:p>
          <a:p>
            <a:pPr fontAlgn="ctr">
              <a:lnSpc>
                <a:spcPct val="100000"/>
              </a:lnSpc>
            </a:pPr>
            <a:r>
              <a:rPr lang="en-US" sz="1600" dirty="0">
                <a:solidFill>
                  <a:srgbClr val="EC7061"/>
                </a:solidFill>
                <a:latin typeface="Huawei Sans" panose="020C0503030203020204" pitchFamily="34" charset="0"/>
                <a:sym typeface="Huawei Sans" panose="020C0503030203020204" pitchFamily="34" charset="0"/>
              </a:rPr>
              <a:t>Label advertisement and management</a:t>
            </a:r>
            <a:r>
              <a:rPr lang="en-US" sz="1600" dirty="0">
                <a:latin typeface="Huawei Sans" panose="020C0503030203020204" pitchFamily="34" charset="0"/>
                <a:sym typeface="Huawei Sans" panose="020C0503030203020204" pitchFamily="34" charset="0"/>
              </a:rPr>
              <a:t> are determined by the label advertisement mode, label distribution control mode, and label retention mode.</a:t>
            </a:r>
          </a:p>
        </p:txBody>
      </p:sp>
      <p:sp>
        <p:nvSpPr>
          <p:cNvPr id="2" name="Title 1"/>
          <p:cNvSpPr>
            <a:spLocks noGrp="1"/>
          </p:cNvSpPr>
          <p:nvPr>
            <p:ph type="title"/>
          </p:nvPr>
        </p:nvSpPr>
        <p:spPr/>
        <p:txBody>
          <a:bodyPr wrap="square">
            <a:noAutofit/>
          </a:bodyPr>
          <a:lstStyle/>
          <a:p>
            <a:pPr fontAlgn="ctr"/>
            <a:r>
              <a:rPr lang="en-US" dirty="0">
                <a:latin typeface="Huawei Sans" panose="020C0503030203020204" pitchFamily="34" charset="0"/>
              </a:rPr>
              <a:t>Label Advertisement and Management</a:t>
            </a:r>
          </a:p>
        </p:txBody>
      </p:sp>
      <p:graphicFrame>
        <p:nvGraphicFramePr>
          <p:cNvPr id="48" name="表格 47"/>
          <p:cNvGraphicFramePr>
            <a:graphicFrameLocks noGrp="1"/>
          </p:cNvGraphicFramePr>
          <p:nvPr>
            <p:extLst>
              <p:ext uri="{D42A27DB-BD31-4B8C-83A1-F6EECF244321}">
                <p14:modId xmlns:p14="http://schemas.microsoft.com/office/powerpoint/2010/main" val="1778251152"/>
              </p:ext>
            </p:extLst>
          </p:nvPr>
        </p:nvGraphicFramePr>
        <p:xfrm>
          <a:off x="852925" y="3127233"/>
          <a:ext cx="10841750" cy="3174106"/>
        </p:xfrm>
        <a:graphic>
          <a:graphicData uri="http://schemas.openxmlformats.org/drawingml/2006/table">
            <a:tbl>
              <a:tblPr/>
              <a:tblGrid>
                <a:gridCol w="1169922">
                  <a:extLst>
                    <a:ext uri="{9D8B030D-6E8A-4147-A177-3AD203B41FA5}">
                      <a16:colId xmlns:a16="http://schemas.microsoft.com/office/drawing/2014/main" xmlns="" val="20000"/>
                    </a:ext>
                  </a:extLst>
                </a:gridCol>
                <a:gridCol w="2485653">
                  <a:extLst>
                    <a:ext uri="{9D8B030D-6E8A-4147-A177-3AD203B41FA5}">
                      <a16:colId xmlns:a16="http://schemas.microsoft.com/office/drawing/2014/main" xmlns="" val="20001"/>
                    </a:ext>
                  </a:extLst>
                </a:gridCol>
                <a:gridCol w="1498600"/>
                <a:gridCol w="5687575"/>
              </a:tblGrid>
              <a:tr h="427738">
                <a:tc>
                  <a:txBody>
                    <a:bodyPr/>
                    <a:lstStyle/>
                    <a:p>
                      <a:pPr algn="ctr" fontAlgn="ctr">
                        <a:lnSpc>
                          <a:spcPct val="100000"/>
                        </a:lnSpc>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Item</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lnSpc>
                          <a:spcPct val="100000"/>
                        </a:lnSpc>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Mode</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lnSpc>
                          <a:spcPct val="100000"/>
                        </a:lnSpc>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Default Mode (Yes/No)?</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lnSpc>
                          <a:spcPct val="100000"/>
                        </a:lnSpc>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Description</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xmlns="" val="10000"/>
                  </a:ext>
                </a:extLst>
              </a:tr>
              <a:tr h="375454">
                <a:tc rowSpan="2">
                  <a:txBody>
                    <a:bodyPr/>
                    <a:lstStyle/>
                    <a:p>
                      <a:pPr marL="72000" algn="ctr" fontAlgn="ctr">
                        <a:lnSpc>
                          <a:spcPct val="100000"/>
                        </a:lnSpc>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Label advertisement </a:t>
                      </a: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mode</a:t>
                      </a:r>
                      <a:endParaRPr lang="en-US" sz="11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marL="72000" algn="l" fontAlgn="ctr">
                        <a:lnSpc>
                          <a:spcPct val="100000"/>
                        </a:lnSpc>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Downstream unsolicited (DU)</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72000" algn="ctr" fontAlgn="ctr">
                        <a:lnSpc>
                          <a:spcPct val="100000"/>
                        </a:lnSpc>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Yes</a:t>
                      </a:r>
                      <a:endParaRPr lang="en-US" sz="11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72000" algn="l" fontAlgn="ctr">
                        <a:lnSpc>
                          <a:spcPct val="100000"/>
                        </a:lnSpc>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An LSR assigns and distributes labels to a FEC without </a:t>
                      </a: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receiving </a:t>
                      </a:r>
                      <a:r>
                        <a:rPr lang="en-US" sz="1100" dirty="0">
                          <a:latin typeface="Huawei Sans" panose="020C0503030203020204" pitchFamily="34" charset="0"/>
                          <a:ea typeface="方正兰亭黑简体" panose="02000000000000000000" pitchFamily="2" charset="-122"/>
                          <a:sym typeface="Huawei Sans" panose="020C0503030203020204" pitchFamily="34" charset="0"/>
                        </a:rPr>
                        <a:t>Label Request messages from its upstream LSR.</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1"/>
                  </a:ext>
                </a:extLst>
              </a:tr>
              <a:tr h="375454">
                <a:tc vMerge="1">
                  <a:txBody>
                    <a:bodyPr/>
                    <a:lstStyle/>
                    <a:p>
                      <a:pPr algn="l" rtl="0">
                        <a:lnSpc>
                          <a:spcPct val="100000"/>
                        </a:lnSpc>
                      </a:pP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72000" algn="l" fontAlgn="ctr">
                        <a:lnSpc>
                          <a:spcPct val="100000"/>
                        </a:lnSpc>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Downstream on demand (DoD)</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72000" algn="ctr" fontAlgn="ctr">
                        <a:lnSpc>
                          <a:spcPct val="100000"/>
                        </a:lnSpc>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No</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72000" algn="l" fontAlgn="ctr">
                        <a:lnSpc>
                          <a:spcPct val="100000"/>
                        </a:lnSpc>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An LSR assigns and distributes labels to a FEC only after receiving Label Request messages from its upstream LSR.</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2"/>
                  </a:ext>
                </a:extLst>
              </a:tr>
              <a:tr h="532306">
                <a:tc rowSpan="2">
                  <a:txBody>
                    <a:bodyPr/>
                    <a:lstStyle/>
                    <a:p>
                      <a:pPr marL="72000" algn="ctr" fontAlgn="ctr">
                        <a:lnSpc>
                          <a:spcPct val="100000"/>
                        </a:lnSpc>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Label distribution control </a:t>
                      </a: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mode</a:t>
                      </a:r>
                      <a:endParaRPr lang="en-US" sz="11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72000" algn="l" fontAlgn="ctr">
                        <a:lnSpc>
                          <a:spcPct val="100000"/>
                        </a:lnSpc>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Independent</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72000" algn="ctr" fontAlgn="ctr">
                        <a:lnSpc>
                          <a:spcPct val="100000"/>
                        </a:lnSpc>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No</a:t>
                      </a:r>
                      <a:endParaRPr lang="en-US" sz="11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72000" algn="l" fontAlgn="ctr">
                        <a:lnSpc>
                          <a:spcPct val="100000"/>
                        </a:lnSpc>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A local LSR assigns and binds a label to a FEC and then advertises the binding to the upstream LSR, without waiting for the label distributed by the downstream LSR.</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3"/>
                  </a:ext>
                </a:extLst>
              </a:tr>
              <a:tr h="532306">
                <a:tc vMerge="1">
                  <a:txBody>
                    <a:bodyPr/>
                    <a:lstStyle/>
                    <a:p>
                      <a:pPr algn="l" rtl="0">
                        <a:lnSpc>
                          <a:spcPct val="100000"/>
                        </a:lnSpc>
                      </a:pP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72000" algn="l" fontAlgn="ctr">
                        <a:lnSpc>
                          <a:spcPct val="100000"/>
                        </a:lnSpc>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Ordered</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72000" algn="ctr" fontAlgn="ctr">
                        <a:lnSpc>
                          <a:spcPct val="100000"/>
                        </a:lnSpc>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Yes</a:t>
                      </a:r>
                      <a:endParaRPr lang="en-US" sz="11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72000" algn="l" fontAlgn="ctr">
                        <a:lnSpc>
                          <a:spcPct val="100000"/>
                        </a:lnSpc>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An LSR sends the label mapping of a FEC to its upstream device only if the LSR has received Label Mapping messages from the next hop of the FEC or if the LSR is the egress of the FEC.</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75454">
                <a:tc rowSpan="2">
                  <a:txBody>
                    <a:bodyPr/>
                    <a:lstStyle/>
                    <a:p>
                      <a:pPr marL="72000" algn="ctr" fontAlgn="ctr">
                        <a:lnSpc>
                          <a:spcPct val="100000"/>
                        </a:lnSpc>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Label retention </a:t>
                      </a: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mode</a:t>
                      </a:r>
                      <a:endParaRPr lang="en-US" sz="11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72000" algn="l" fontAlgn="ctr">
                        <a:lnSpc>
                          <a:spcPct val="100000"/>
                        </a:lnSpc>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Liberal</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72000" algn="ctr" fontAlgn="ctr">
                        <a:lnSpc>
                          <a:spcPct val="100000"/>
                        </a:lnSpc>
                      </a:pPr>
                      <a:r>
                        <a:rPr lang="en-US" sz="1100" dirty="0" smtClean="0">
                          <a:latin typeface="Huawei Sans" panose="020C0503030203020204" pitchFamily="34" charset="0"/>
                          <a:ea typeface="方正兰亭黑简体" panose="02000000000000000000" pitchFamily="2" charset="-122"/>
                          <a:sym typeface="Huawei Sans" panose="020C0503030203020204" pitchFamily="34" charset="0"/>
                        </a:rPr>
                        <a:t>Yes</a:t>
                      </a:r>
                      <a:endParaRPr lang="en-US" sz="11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72000" algn="l" fontAlgn="ctr">
                        <a:lnSpc>
                          <a:spcPct val="100000"/>
                        </a:lnSpc>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An LSR retains all label mappings received from a peer, regardless of whether the peer is its next hop.</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75454">
                <a:tc vMerge="1">
                  <a:txBody>
                    <a:bodyPr/>
                    <a:lstStyle/>
                    <a:p>
                      <a:pPr algn="l" rtl="0">
                        <a:lnSpc>
                          <a:spcPct val="100000"/>
                        </a:lnSpc>
                      </a:pP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72000" algn="l" fontAlgn="ctr">
                        <a:lnSpc>
                          <a:spcPct val="100000"/>
                        </a:lnSpc>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Conservative</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72000" algn="ctr" fontAlgn="ctr">
                        <a:lnSpc>
                          <a:spcPct val="100000"/>
                        </a:lnSpc>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No</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72000" algn="l" fontAlgn="ctr">
                        <a:lnSpc>
                          <a:spcPct val="100000"/>
                        </a:lnSpc>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An LSR retains the label mappings received from a peer only if the peer is its next hop.</a:t>
                      </a: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5378625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标题 25"/>
          <p:cNvSpPr>
            <a:spLocks noGrp="1"/>
          </p:cNvSpPr>
          <p:nvPr>
            <p:ph type="ctrTitle" sz="quarter"/>
          </p:nvPr>
        </p:nvSpPr>
        <p:spPr>
          <a:xfrm>
            <a:off x="889890" y="5183398"/>
            <a:ext cx="10441567" cy="831600"/>
          </a:xfrm>
        </p:spPr>
        <p:txBody>
          <a:bodyPr wrap="square">
            <a:noAutofit/>
          </a:body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LDP Principles and Configurations</a:t>
            </a:r>
          </a:p>
        </p:txBody>
      </p:sp>
    </p:spTree>
    <p:extLst>
      <p:ext uri="{BB962C8B-B14F-4D97-AF65-F5344CB8AC3E}">
        <p14:creationId xmlns:p14="http://schemas.microsoft.com/office/powerpoint/2010/main" val="391938953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ounded Rectangle 36"/>
          <p:cNvSpPr/>
          <p:nvPr/>
        </p:nvSpPr>
        <p:spPr>
          <a:xfrm>
            <a:off x="1594177" y="4249187"/>
            <a:ext cx="7658026" cy="1354926"/>
          </a:xfrm>
          <a:prstGeom prst="roundRect">
            <a:avLst>
              <a:gd name="adj" fmla="val 5020"/>
            </a:avLst>
          </a:prstGeom>
          <a:solidFill>
            <a:srgbClr val="F4FBFE"/>
          </a:solidFill>
          <a:ln w="19050" cap="flat" cmpd="sng" algn="ctr">
            <a:solidFill>
              <a:srgbClr val="99DFF9"/>
            </a:solidFill>
            <a:prstDash val="solid"/>
            <a:miter lim="800000"/>
          </a:ln>
          <a:effectLst/>
        </p:spPr>
        <p:txBody>
          <a:bodyPr wrap="square" rtlCol="0" anchor="ctr">
            <a:noAutofit/>
          </a:bodyPr>
          <a:lstStyle/>
          <a:p>
            <a:pPr algn="ctr" defTabSz="914400" fontAlgn="ctr"/>
            <a:endParaRPr lang="en-US" altLang="zh-CN" sz="20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Rectangle 67"/>
          <p:cNvSpPr/>
          <p:nvPr/>
        </p:nvSpPr>
        <p:spPr>
          <a:xfrm>
            <a:off x="4483084" y="4249187"/>
            <a:ext cx="1880213" cy="338554"/>
          </a:xfrm>
          <a:prstGeom prst="rect">
            <a:avLst/>
          </a:prstGeom>
        </p:spPr>
        <p:txBody>
          <a:bodyPr wrap="square">
            <a:noAutofit/>
          </a:bodyPr>
          <a:lstStyle/>
          <a:p>
            <a:pPr algn="ctr" fontAlgn="ctr"/>
            <a:r>
              <a:rPr lang="en-US" sz="16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Domain</a:t>
            </a:r>
          </a:p>
        </p:txBody>
      </p:sp>
      <p:sp>
        <p:nvSpPr>
          <p:cNvPr id="3" name="文本占位符 2"/>
          <p:cNvSpPr>
            <a:spLocks noGrp="1"/>
          </p:cNvSpPr>
          <p:nvPr>
            <p:ph type="body" sz="quarter" idx="10"/>
          </p:nvPr>
        </p:nvSpPr>
        <p:spPr/>
        <p:txBody>
          <a:bodyPr wrap="square">
            <a:noAutofit/>
          </a:bodyPr>
          <a:lstStyle/>
          <a:p>
            <a:pPr fontAlgn="ctr"/>
            <a:r>
              <a:rPr lang="en-US" sz="2000" dirty="0" smtClean="0">
                <a:latin typeface="Huawei Sans" panose="020C0503030203020204" pitchFamily="34" charset="0"/>
              </a:rPr>
              <a:t>MPLS determines the upstream and downstream relationships based on the data forwarding direction. Labeled packets are sent from an upstream LSR, and received and processed by a downstream LSR.</a:t>
            </a:r>
          </a:p>
          <a:p>
            <a:pPr fontAlgn="ctr"/>
            <a:r>
              <a:rPr lang="en-US" sz="2000" dirty="0" smtClean="0">
                <a:latin typeface="Huawei Sans" panose="020C0503030203020204" pitchFamily="34" charset="0"/>
              </a:rPr>
              <a:t>As shown in the figure, for the LSP to 192.168.3.0/24, R3 is the downstream LSR of R2, and R1 is the upstream LSR of R2.</a:t>
            </a:r>
          </a:p>
          <a:p>
            <a:pPr fontAlgn="ctr"/>
            <a:endParaRPr lang="en-US" altLang="zh-CN" sz="2000" dirty="0">
              <a:latin typeface="Huawei Sans" panose="020C0503030203020204" pitchFamily="34" charset="0"/>
            </a:endParaRPr>
          </a:p>
        </p:txBody>
      </p:sp>
      <p:sp>
        <p:nvSpPr>
          <p:cNvPr id="2" name="标题 1"/>
          <p:cNvSpPr>
            <a:spLocks noGrp="1"/>
          </p:cNvSpPr>
          <p:nvPr>
            <p:ph type="title"/>
          </p:nvPr>
        </p:nvSpPr>
        <p:spPr/>
        <p:txBody>
          <a:bodyPr wrap="square">
            <a:noAutofit/>
          </a:bodyPr>
          <a:lstStyle/>
          <a:p>
            <a:pPr fontAlgn="ctr"/>
            <a:r>
              <a:rPr lang="en-US" dirty="0">
                <a:latin typeface="Huawei Sans" panose="020C0503030203020204" pitchFamily="34" charset="0"/>
              </a:rPr>
              <a:t>Upstream and Downstream</a:t>
            </a:r>
          </a:p>
        </p:txBody>
      </p:sp>
      <p:grpSp>
        <p:nvGrpSpPr>
          <p:cNvPr id="21" name="组合 20"/>
          <p:cNvGrpSpPr/>
          <p:nvPr/>
        </p:nvGrpSpPr>
        <p:grpSpPr>
          <a:xfrm>
            <a:off x="1864248" y="4646073"/>
            <a:ext cx="7166509" cy="531702"/>
            <a:chOff x="2592010" y="3864767"/>
            <a:chExt cx="7166509" cy="514351"/>
          </a:xfrm>
        </p:grpSpPr>
        <p:cxnSp>
          <p:nvCxnSpPr>
            <p:cNvPr id="22" name="直接连接符 21"/>
            <p:cNvCxnSpPr>
              <a:stCxn id="24" idx="3"/>
            </p:cNvCxnSpPr>
            <p:nvPr/>
          </p:nvCxnSpPr>
          <p:spPr bwMode="auto">
            <a:xfrm>
              <a:off x="3220661" y="4121943"/>
              <a:ext cx="2664000"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23" name="直接连接符 22"/>
            <p:cNvCxnSpPr>
              <a:stCxn id="25" idx="3"/>
              <a:endCxn id="26" idx="1"/>
            </p:cNvCxnSpPr>
            <p:nvPr/>
          </p:nvCxnSpPr>
          <p:spPr bwMode="auto">
            <a:xfrm>
              <a:off x="6492467" y="4121943"/>
              <a:ext cx="2637400"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pic>
          <p:nvPicPr>
            <p:cNvPr id="2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2592010" y="3864767"/>
              <a:ext cx="628652" cy="514351"/>
            </a:xfrm>
            <a:prstGeom prst="rect">
              <a:avLst/>
            </a:prstGeom>
            <a:noFill/>
          </p:spPr>
        </p:pic>
        <p:pic>
          <p:nvPicPr>
            <p:cNvPr id="2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863815" y="3864767"/>
              <a:ext cx="628652" cy="514351"/>
            </a:xfrm>
            <a:prstGeom prst="rect">
              <a:avLst/>
            </a:prstGeom>
            <a:noFill/>
          </p:spPr>
        </p:pic>
        <p:pic>
          <p:nvPicPr>
            <p:cNvPr id="2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9129867" y="3864767"/>
              <a:ext cx="628652" cy="514351"/>
            </a:xfrm>
            <a:prstGeom prst="rect">
              <a:avLst/>
            </a:prstGeom>
            <a:noFill/>
          </p:spPr>
        </p:pic>
      </p:grpSp>
      <p:grpSp>
        <p:nvGrpSpPr>
          <p:cNvPr id="27" name="组合 26"/>
          <p:cNvGrpSpPr/>
          <p:nvPr/>
        </p:nvGrpSpPr>
        <p:grpSpPr>
          <a:xfrm rot="10800000">
            <a:off x="9012154" y="4753745"/>
            <a:ext cx="359894" cy="316358"/>
            <a:chOff x="-375074" y="2600908"/>
            <a:chExt cx="359894" cy="306034"/>
          </a:xfrm>
        </p:grpSpPr>
        <p:cxnSp>
          <p:nvCxnSpPr>
            <p:cNvPr id="28" name="直接连接符 27"/>
            <p:cNvCxnSpPr/>
            <p:nvPr/>
          </p:nvCxnSpPr>
          <p:spPr bwMode="auto">
            <a:xfrm>
              <a:off x="-375074" y="2739680"/>
              <a:ext cx="359894"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29" name="直接连接符 28"/>
            <p:cNvCxnSpPr/>
            <p:nvPr/>
          </p:nvCxnSpPr>
          <p:spPr bwMode="auto">
            <a:xfrm>
              <a:off x="-375074" y="2600908"/>
              <a:ext cx="0" cy="306034"/>
            </a:xfrm>
            <a:prstGeom prst="line">
              <a:avLst/>
            </a:prstGeom>
            <a:solidFill>
              <a:schemeClr val="accent1"/>
            </a:solidFill>
            <a:ln w="28575" cap="flat" cmpd="sng" algn="ctr">
              <a:solidFill>
                <a:schemeClr val="tx1"/>
              </a:solidFill>
              <a:prstDash val="solid"/>
              <a:round/>
              <a:headEnd type="none" w="med" len="med"/>
              <a:tailEnd type="none" w="med" len="med"/>
            </a:ln>
            <a:effectLst/>
          </p:spPr>
        </p:cxnSp>
      </p:grpSp>
      <p:sp>
        <p:nvSpPr>
          <p:cNvPr id="30" name="Text Box 18"/>
          <p:cNvSpPr txBox="1">
            <a:spLocks noChangeArrowheads="1"/>
          </p:cNvSpPr>
          <p:nvPr/>
        </p:nvSpPr>
        <p:spPr bwMode="auto">
          <a:xfrm>
            <a:off x="1968315" y="5191892"/>
            <a:ext cx="405880" cy="307777"/>
          </a:xfrm>
          <a:prstGeom prst="rect">
            <a:avLst/>
          </a:prstGeom>
          <a:noFill/>
          <a:ln w="9525" algn="ctr">
            <a:noFill/>
            <a:miter lim="800000"/>
            <a:headEnd/>
            <a:tailEnd/>
          </a:ln>
        </p:spPr>
        <p:txBody>
          <a:bodyPr wrap="square">
            <a:noAutofit/>
          </a:bodyPr>
          <a:lstStyle/>
          <a:p>
            <a:pPr algn="ctr" defTabSz="784225" eaLnBrk="0" fontAlgn="ctr" hangingPunct="0"/>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31" name="Text Box 18"/>
          <p:cNvSpPr txBox="1">
            <a:spLocks noChangeArrowheads="1"/>
          </p:cNvSpPr>
          <p:nvPr/>
        </p:nvSpPr>
        <p:spPr bwMode="auto">
          <a:xfrm>
            <a:off x="5248432" y="5191892"/>
            <a:ext cx="405880" cy="307777"/>
          </a:xfrm>
          <a:prstGeom prst="rect">
            <a:avLst/>
          </a:prstGeom>
          <a:noFill/>
          <a:ln w="9525" algn="ctr">
            <a:noFill/>
            <a:miter lim="800000"/>
            <a:headEnd/>
            <a:tailEnd/>
          </a:ln>
        </p:spPr>
        <p:txBody>
          <a:bodyPr wrap="square">
            <a:noAutofit/>
          </a:bodyPr>
          <a:lstStyle/>
          <a:p>
            <a:pPr algn="ctr" defTabSz="784225" eaLnBrk="0" fontAlgn="ctr" hangingPunct="0"/>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32" name="Text Box 18"/>
          <p:cNvSpPr txBox="1">
            <a:spLocks noChangeArrowheads="1"/>
          </p:cNvSpPr>
          <p:nvPr/>
        </p:nvSpPr>
        <p:spPr bwMode="auto">
          <a:xfrm>
            <a:off x="8509451" y="5191892"/>
            <a:ext cx="405880" cy="307777"/>
          </a:xfrm>
          <a:prstGeom prst="rect">
            <a:avLst/>
          </a:prstGeom>
          <a:noFill/>
          <a:ln w="9525" algn="ctr">
            <a:noFill/>
            <a:miter lim="800000"/>
            <a:headEnd/>
            <a:tailEnd/>
          </a:ln>
        </p:spPr>
        <p:txBody>
          <a:bodyPr wrap="square">
            <a:noAutofit/>
          </a:bodyPr>
          <a:lstStyle/>
          <a:p>
            <a:pPr algn="ctr" defTabSz="784225" eaLnBrk="0" fontAlgn="ctr" hangingPunct="0"/>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34" name="TextBox 12"/>
          <p:cNvSpPr txBox="1"/>
          <p:nvPr/>
        </p:nvSpPr>
        <p:spPr>
          <a:xfrm>
            <a:off x="9372048" y="4767560"/>
            <a:ext cx="1614545"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192.168.3.0/24</a:t>
            </a:r>
          </a:p>
        </p:txBody>
      </p:sp>
      <p:cxnSp>
        <p:nvCxnSpPr>
          <p:cNvPr id="5" name="直接箭头连接符 4"/>
          <p:cNvCxnSpPr/>
          <p:nvPr/>
        </p:nvCxnSpPr>
        <p:spPr>
          <a:xfrm>
            <a:off x="2488636" y="4107405"/>
            <a:ext cx="6331352"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4253439" y="3699973"/>
            <a:ext cx="3073277" cy="369332"/>
          </a:xfrm>
          <a:prstGeom prst="rect">
            <a:avLst/>
          </a:prstGeom>
          <a:noFill/>
        </p:spPr>
        <p:txBody>
          <a:bodyPr wrap="square" rtlCol="0">
            <a:noAutofit/>
          </a:bodyPr>
          <a:lstStyle/>
          <a:p>
            <a:pPr fontAlgn="ctr"/>
            <a:r>
              <a:rPr lang="en-US" dirty="0">
                <a:latin typeface="Huawei Sans" panose="020C0503030203020204" pitchFamily="34" charset="0"/>
              </a:rPr>
              <a:t>Data transmission direction</a:t>
            </a:r>
          </a:p>
        </p:txBody>
      </p:sp>
    </p:spTree>
    <p:extLst>
      <p:ext uri="{BB962C8B-B14F-4D97-AF65-F5344CB8AC3E}">
        <p14:creationId xmlns:p14="http://schemas.microsoft.com/office/powerpoint/2010/main" val="357154121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0"/>
          </p:nvPr>
        </p:nvSpPr>
        <p:spPr/>
        <p:txBody>
          <a:bodyPr wrap="square">
            <a:noAutofit/>
          </a:bodyPr>
          <a:lstStyle/>
          <a:p>
            <a:pPr marL="0" indent="0" fontAlgn="ctr">
              <a:buNone/>
            </a:pPr>
            <a:r>
              <a:rPr lang="en-US" dirty="0">
                <a:latin typeface="Huawei Sans" panose="020C0503030203020204" pitchFamily="34" charset="0"/>
              </a:rPr>
              <a:t>DU mode</a:t>
            </a:r>
          </a:p>
          <a:p>
            <a:pPr marL="654050" lvl="1" indent="-323850" fontAlgn="ctr"/>
            <a:r>
              <a:rPr lang="en-US" dirty="0">
                <a:latin typeface="Huawei Sans" panose="020C0503030203020204" pitchFamily="34" charset="0"/>
              </a:rPr>
              <a:t>An LSR assigns and distributes labels to a FEC without having to receive Label Request messages from its upstream LSR.</a:t>
            </a:r>
          </a:p>
          <a:p>
            <a:pPr marL="654050" lvl="1" indent="-323850" fontAlgn="ctr"/>
            <a:r>
              <a:rPr lang="en-US" dirty="0">
                <a:latin typeface="Huawei Sans" panose="020C0503030203020204" pitchFamily="34" charset="0"/>
              </a:rPr>
              <a:t>An LSR actively advertises the labels of a FEC to its upstream peer without having to receive Label Request messages from the peer.</a:t>
            </a:r>
          </a:p>
        </p:txBody>
      </p:sp>
      <p:sp>
        <p:nvSpPr>
          <p:cNvPr id="2" name="标题 1"/>
          <p:cNvSpPr>
            <a:spLocks noGrp="1"/>
          </p:cNvSpPr>
          <p:nvPr>
            <p:ph type="title"/>
          </p:nvPr>
        </p:nvSpPr>
        <p:spPr/>
        <p:txBody>
          <a:bodyPr wrap="square">
            <a:noAutofit/>
          </a:bodyPr>
          <a:lstStyle/>
          <a:p>
            <a:r>
              <a:rPr lang="en-US" dirty="0">
                <a:latin typeface="Huawei Sans" panose="020C0503030203020204" pitchFamily="34" charset="0"/>
              </a:rPr>
              <a:t>Label Advertisement Mode </a:t>
            </a:r>
            <a:r>
              <a:rPr lang="en-US" altLang="zh-CN" dirty="0"/>
              <a:t>—</a:t>
            </a:r>
            <a:r>
              <a:rPr lang="en-US" dirty="0" smtClean="0">
                <a:latin typeface="Huawei Sans" panose="020C0503030203020204" pitchFamily="34" charset="0"/>
              </a:rPr>
              <a:t> </a:t>
            </a:r>
            <a:r>
              <a:rPr lang="en-US" dirty="0">
                <a:latin typeface="Huawei Sans" panose="020C0503030203020204" pitchFamily="34" charset="0"/>
              </a:rPr>
              <a:t>DU </a:t>
            </a:r>
          </a:p>
        </p:txBody>
      </p:sp>
      <p:grpSp>
        <p:nvGrpSpPr>
          <p:cNvPr id="80" name="组合 79"/>
          <p:cNvGrpSpPr/>
          <p:nvPr/>
        </p:nvGrpSpPr>
        <p:grpSpPr>
          <a:xfrm>
            <a:off x="1732950" y="4528020"/>
            <a:ext cx="7166509" cy="531702"/>
            <a:chOff x="2592010" y="3864767"/>
            <a:chExt cx="7166509" cy="514351"/>
          </a:xfrm>
        </p:grpSpPr>
        <p:cxnSp>
          <p:nvCxnSpPr>
            <p:cNvPr id="87" name="直接连接符 86"/>
            <p:cNvCxnSpPr>
              <a:stCxn id="89" idx="3"/>
            </p:cNvCxnSpPr>
            <p:nvPr/>
          </p:nvCxnSpPr>
          <p:spPr bwMode="auto">
            <a:xfrm>
              <a:off x="3220661" y="4121943"/>
              <a:ext cx="2664000"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88" name="直接连接符 87"/>
            <p:cNvCxnSpPr>
              <a:stCxn id="90" idx="3"/>
              <a:endCxn id="91" idx="1"/>
            </p:cNvCxnSpPr>
            <p:nvPr/>
          </p:nvCxnSpPr>
          <p:spPr bwMode="auto">
            <a:xfrm>
              <a:off x="6492467" y="4121943"/>
              <a:ext cx="2637400"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pic>
          <p:nvPicPr>
            <p:cNvPr id="8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2592010" y="3864767"/>
              <a:ext cx="628652" cy="514351"/>
            </a:xfrm>
            <a:prstGeom prst="rect">
              <a:avLst/>
            </a:prstGeom>
            <a:noFill/>
          </p:spPr>
        </p:pic>
        <p:pic>
          <p:nvPicPr>
            <p:cNvPr id="9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863815" y="3864767"/>
              <a:ext cx="628652" cy="514351"/>
            </a:xfrm>
            <a:prstGeom prst="rect">
              <a:avLst/>
            </a:prstGeom>
            <a:noFill/>
          </p:spPr>
        </p:pic>
        <p:pic>
          <p:nvPicPr>
            <p:cNvPr id="9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9129867" y="3864767"/>
              <a:ext cx="628652" cy="514351"/>
            </a:xfrm>
            <a:prstGeom prst="rect">
              <a:avLst/>
            </a:prstGeom>
            <a:noFill/>
          </p:spPr>
        </p:pic>
      </p:grpSp>
      <p:grpSp>
        <p:nvGrpSpPr>
          <p:cNvPr id="81" name="组合 80"/>
          <p:cNvGrpSpPr/>
          <p:nvPr/>
        </p:nvGrpSpPr>
        <p:grpSpPr>
          <a:xfrm rot="10800000">
            <a:off x="8880856" y="4635692"/>
            <a:ext cx="359894" cy="316358"/>
            <a:chOff x="-375074" y="2600908"/>
            <a:chExt cx="359894" cy="306034"/>
          </a:xfrm>
        </p:grpSpPr>
        <p:cxnSp>
          <p:nvCxnSpPr>
            <p:cNvPr id="85" name="直接连接符 84"/>
            <p:cNvCxnSpPr/>
            <p:nvPr/>
          </p:nvCxnSpPr>
          <p:spPr bwMode="auto">
            <a:xfrm>
              <a:off x="-375074" y="2739680"/>
              <a:ext cx="359894"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86" name="直接连接符 85"/>
            <p:cNvCxnSpPr/>
            <p:nvPr/>
          </p:nvCxnSpPr>
          <p:spPr bwMode="auto">
            <a:xfrm>
              <a:off x="-375074" y="2600908"/>
              <a:ext cx="0" cy="306034"/>
            </a:xfrm>
            <a:prstGeom prst="line">
              <a:avLst/>
            </a:prstGeom>
            <a:solidFill>
              <a:schemeClr val="accent1"/>
            </a:solidFill>
            <a:ln w="28575" cap="flat" cmpd="sng" algn="ctr">
              <a:solidFill>
                <a:schemeClr val="tx1"/>
              </a:solidFill>
              <a:prstDash val="solid"/>
              <a:round/>
              <a:headEnd type="none" w="med" len="med"/>
              <a:tailEnd type="none" w="med" len="med"/>
            </a:ln>
            <a:effectLst/>
          </p:spPr>
        </p:cxnSp>
      </p:grpSp>
      <p:sp>
        <p:nvSpPr>
          <p:cNvPr id="82" name="Text Box 18"/>
          <p:cNvSpPr txBox="1">
            <a:spLocks noChangeArrowheads="1"/>
          </p:cNvSpPr>
          <p:nvPr/>
        </p:nvSpPr>
        <p:spPr bwMode="auto">
          <a:xfrm>
            <a:off x="1837017" y="5073839"/>
            <a:ext cx="405880" cy="307777"/>
          </a:xfrm>
          <a:prstGeom prst="rect">
            <a:avLst/>
          </a:prstGeom>
          <a:noFill/>
          <a:ln w="9525" algn="ctr">
            <a:noFill/>
            <a:miter lim="800000"/>
            <a:headEnd/>
            <a:tailEnd/>
          </a:ln>
        </p:spPr>
        <p:txBody>
          <a:bodyPr wrap="square">
            <a:noAutofit/>
          </a:bodyPr>
          <a:lstStyle/>
          <a:p>
            <a:pPr algn="ctr" defTabSz="784225" eaLnBrk="0" fontAlgn="ctr" hangingPunct="0"/>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83" name="Text Box 18"/>
          <p:cNvSpPr txBox="1">
            <a:spLocks noChangeArrowheads="1"/>
          </p:cNvSpPr>
          <p:nvPr/>
        </p:nvSpPr>
        <p:spPr bwMode="auto">
          <a:xfrm>
            <a:off x="5117134" y="5073839"/>
            <a:ext cx="405880" cy="307777"/>
          </a:xfrm>
          <a:prstGeom prst="rect">
            <a:avLst/>
          </a:prstGeom>
          <a:noFill/>
          <a:ln w="9525" algn="ctr">
            <a:noFill/>
            <a:miter lim="800000"/>
            <a:headEnd/>
            <a:tailEnd/>
          </a:ln>
        </p:spPr>
        <p:txBody>
          <a:bodyPr wrap="square">
            <a:noAutofit/>
          </a:bodyPr>
          <a:lstStyle/>
          <a:p>
            <a:pPr algn="ctr" defTabSz="784225" eaLnBrk="0" fontAlgn="ctr" hangingPunct="0"/>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84" name="Text Box 18"/>
          <p:cNvSpPr txBox="1">
            <a:spLocks noChangeArrowheads="1"/>
          </p:cNvSpPr>
          <p:nvPr/>
        </p:nvSpPr>
        <p:spPr bwMode="auto">
          <a:xfrm>
            <a:off x="8378153" y="5073839"/>
            <a:ext cx="405880" cy="307777"/>
          </a:xfrm>
          <a:prstGeom prst="rect">
            <a:avLst/>
          </a:prstGeom>
          <a:noFill/>
          <a:ln w="9525" algn="ctr">
            <a:noFill/>
            <a:miter lim="800000"/>
            <a:headEnd/>
            <a:tailEnd/>
          </a:ln>
        </p:spPr>
        <p:txBody>
          <a:bodyPr wrap="square">
            <a:noAutofit/>
          </a:bodyPr>
          <a:lstStyle/>
          <a:p>
            <a:pPr algn="ctr" defTabSz="784225" eaLnBrk="0" fontAlgn="ctr" hangingPunct="0"/>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92" name="五边形 31"/>
          <p:cNvSpPr/>
          <p:nvPr/>
        </p:nvSpPr>
        <p:spPr>
          <a:xfrm flipH="1">
            <a:off x="2588354" y="4193180"/>
            <a:ext cx="2178000" cy="435648"/>
          </a:xfrm>
          <a:prstGeom prst="homePlate">
            <a:avLst>
              <a:gd name="adj" fmla="val 53527"/>
            </a:avLst>
          </a:prstGeom>
          <a:solidFill>
            <a:srgbClr val="FFCC6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Advertises label mappings to the upstream node.</a:t>
            </a:r>
          </a:p>
        </p:txBody>
      </p:sp>
      <p:sp>
        <p:nvSpPr>
          <p:cNvPr id="93" name="TextBox 12"/>
          <p:cNvSpPr txBox="1"/>
          <p:nvPr/>
        </p:nvSpPr>
        <p:spPr>
          <a:xfrm>
            <a:off x="9240750" y="4649507"/>
            <a:ext cx="1614545"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192.168.3.0/24</a:t>
            </a:r>
          </a:p>
        </p:txBody>
      </p:sp>
      <p:sp>
        <p:nvSpPr>
          <p:cNvPr id="94" name="五边形 31"/>
          <p:cNvSpPr/>
          <p:nvPr/>
        </p:nvSpPr>
        <p:spPr>
          <a:xfrm flipH="1">
            <a:off x="5908984" y="4193180"/>
            <a:ext cx="2178000" cy="435648"/>
          </a:xfrm>
          <a:prstGeom prst="homePlate">
            <a:avLst>
              <a:gd name="adj" fmla="val 53527"/>
            </a:avLst>
          </a:prstGeom>
          <a:solidFill>
            <a:srgbClr val="FFCC6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Advertises label mappings to the upstream node.</a:t>
            </a:r>
          </a:p>
        </p:txBody>
      </p:sp>
    </p:spTree>
    <p:extLst>
      <p:ext uri="{BB962C8B-B14F-4D97-AF65-F5344CB8AC3E}">
        <p14:creationId xmlns:p14="http://schemas.microsoft.com/office/powerpoint/2010/main" val="419229369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0"/>
          </p:nvPr>
        </p:nvSpPr>
        <p:spPr>
          <a:xfrm>
            <a:off x="451877" y="1140853"/>
            <a:ext cx="11306175" cy="2404873"/>
          </a:xfrm>
        </p:spPr>
        <p:txBody>
          <a:bodyPr wrap="square">
            <a:noAutofit/>
          </a:bodyPr>
          <a:lstStyle/>
          <a:p>
            <a:pPr marL="0" indent="0" fontAlgn="ctr">
              <a:buNone/>
            </a:pPr>
            <a:r>
              <a:rPr lang="en-US" dirty="0" smtClean="0">
                <a:latin typeface="Huawei Sans" panose="020C0503030203020204" pitchFamily="34" charset="0"/>
              </a:rPr>
              <a:t>DoD mode</a:t>
            </a:r>
          </a:p>
          <a:p>
            <a:pPr marL="609600" lvl="1" indent="-266700" fontAlgn="ctr"/>
            <a:r>
              <a:rPr lang="en-US" dirty="0" smtClean="0">
                <a:latin typeface="Huawei Sans" panose="020C0503030203020204" pitchFamily="34" charset="0"/>
              </a:rPr>
              <a:t>An LSR assigns and distributes labels to a FEC only after receiving Label Request messages from its upstream LSR.</a:t>
            </a:r>
          </a:p>
          <a:p>
            <a:pPr marL="609600" lvl="1" indent="-266700" fontAlgn="ctr"/>
            <a:r>
              <a:rPr lang="en-US" dirty="0" smtClean="0">
                <a:latin typeface="Huawei Sans" panose="020C0503030203020204" pitchFamily="34" charset="0"/>
              </a:rPr>
              <a:t>Generally, a Label Request message is triggered when an access request to a particular FEC arises.</a:t>
            </a:r>
          </a:p>
          <a:p>
            <a:pPr fontAlgn="ctr"/>
            <a:endParaRPr lang="en-US" altLang="zh-CN" dirty="0">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p:txBody>
          <a:bodyPr wrap="square">
            <a:noAutofit/>
          </a:bodyPr>
          <a:lstStyle/>
          <a:p>
            <a:r>
              <a:rPr lang="en-US" dirty="0">
                <a:latin typeface="Huawei Sans" panose="020C0503030203020204" pitchFamily="34" charset="0"/>
              </a:rPr>
              <a:t>Label Advertisement Mode </a:t>
            </a:r>
            <a:r>
              <a:rPr lang="en-US" altLang="zh-CN" dirty="0"/>
              <a:t>—</a:t>
            </a:r>
            <a:r>
              <a:rPr lang="en-US" dirty="0" smtClean="0">
                <a:latin typeface="Huawei Sans" panose="020C0503030203020204" pitchFamily="34" charset="0"/>
              </a:rPr>
              <a:t> </a:t>
            </a:r>
            <a:r>
              <a:rPr lang="en-US" dirty="0">
                <a:latin typeface="Huawei Sans" panose="020C0503030203020204" pitchFamily="34" charset="0"/>
              </a:rPr>
              <a:t>DoD </a:t>
            </a:r>
          </a:p>
        </p:txBody>
      </p:sp>
      <p:grpSp>
        <p:nvGrpSpPr>
          <p:cNvPr id="10" name="组合 9"/>
          <p:cNvGrpSpPr/>
          <p:nvPr/>
        </p:nvGrpSpPr>
        <p:grpSpPr>
          <a:xfrm>
            <a:off x="1732950" y="4210520"/>
            <a:ext cx="7507800" cy="853596"/>
            <a:chOff x="3377625" y="3864767"/>
            <a:chExt cx="7507800" cy="825740"/>
          </a:xfrm>
        </p:grpSpPr>
        <p:grpSp>
          <p:nvGrpSpPr>
            <p:cNvPr id="11" name="组合 10"/>
            <p:cNvGrpSpPr/>
            <p:nvPr/>
          </p:nvGrpSpPr>
          <p:grpSpPr>
            <a:xfrm>
              <a:off x="3377625" y="3864767"/>
              <a:ext cx="7166509" cy="514351"/>
              <a:chOff x="2592010" y="3864767"/>
              <a:chExt cx="7166509" cy="514351"/>
            </a:xfrm>
          </p:grpSpPr>
          <p:cxnSp>
            <p:nvCxnSpPr>
              <p:cNvPr id="18" name="直接连接符 17"/>
              <p:cNvCxnSpPr>
                <a:stCxn id="20" idx="3"/>
              </p:cNvCxnSpPr>
              <p:nvPr/>
            </p:nvCxnSpPr>
            <p:spPr bwMode="auto">
              <a:xfrm>
                <a:off x="3220661" y="4121943"/>
                <a:ext cx="2664000"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19" name="直接连接符 18"/>
              <p:cNvCxnSpPr>
                <a:stCxn id="21" idx="3"/>
                <a:endCxn id="22" idx="1"/>
              </p:cNvCxnSpPr>
              <p:nvPr/>
            </p:nvCxnSpPr>
            <p:spPr bwMode="auto">
              <a:xfrm>
                <a:off x="6492467" y="4121943"/>
                <a:ext cx="2637400"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pic>
            <p:nvPicPr>
              <p:cNvPr id="2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2592010" y="3864767"/>
                <a:ext cx="628652" cy="514351"/>
              </a:xfrm>
              <a:prstGeom prst="rect">
                <a:avLst/>
              </a:prstGeom>
              <a:noFill/>
            </p:spPr>
          </p:pic>
          <p:pic>
            <p:nvPicPr>
              <p:cNvPr id="2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863815" y="3864767"/>
                <a:ext cx="628652" cy="514351"/>
              </a:xfrm>
              <a:prstGeom prst="rect">
                <a:avLst/>
              </a:prstGeom>
              <a:noFill/>
            </p:spPr>
          </p:pic>
          <p:pic>
            <p:nvPicPr>
              <p:cNvPr id="2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9129867" y="3864767"/>
                <a:ext cx="628652" cy="514351"/>
              </a:xfrm>
              <a:prstGeom prst="rect">
                <a:avLst/>
              </a:prstGeom>
              <a:noFill/>
            </p:spPr>
          </p:pic>
        </p:grpSp>
        <p:grpSp>
          <p:nvGrpSpPr>
            <p:cNvPr id="12" name="组合 11"/>
            <p:cNvGrpSpPr/>
            <p:nvPr/>
          </p:nvGrpSpPr>
          <p:grpSpPr>
            <a:xfrm rot="10800000">
              <a:off x="10525531" y="3968925"/>
              <a:ext cx="359894" cy="306034"/>
              <a:chOff x="-375074" y="2600908"/>
              <a:chExt cx="359894" cy="306034"/>
            </a:xfrm>
          </p:grpSpPr>
          <p:cxnSp>
            <p:nvCxnSpPr>
              <p:cNvPr id="16" name="直接连接符 15"/>
              <p:cNvCxnSpPr/>
              <p:nvPr/>
            </p:nvCxnSpPr>
            <p:spPr bwMode="auto">
              <a:xfrm>
                <a:off x="-375074" y="2739680"/>
                <a:ext cx="359894"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17" name="直接连接符 16"/>
              <p:cNvCxnSpPr/>
              <p:nvPr/>
            </p:nvCxnSpPr>
            <p:spPr bwMode="auto">
              <a:xfrm>
                <a:off x="-375074" y="2600908"/>
                <a:ext cx="0" cy="306034"/>
              </a:xfrm>
              <a:prstGeom prst="line">
                <a:avLst/>
              </a:prstGeom>
              <a:solidFill>
                <a:schemeClr val="accent1"/>
              </a:solidFill>
              <a:ln w="28575" cap="flat" cmpd="sng" algn="ctr">
                <a:solidFill>
                  <a:schemeClr val="tx1"/>
                </a:solidFill>
                <a:prstDash val="solid"/>
                <a:round/>
                <a:headEnd type="none" w="med" len="med"/>
                <a:tailEnd type="none" w="med" len="med"/>
              </a:ln>
              <a:effectLst/>
            </p:spPr>
          </p:cxnSp>
        </p:grpSp>
        <p:sp>
          <p:nvSpPr>
            <p:cNvPr id="13" name="Text Box 18"/>
            <p:cNvSpPr txBox="1">
              <a:spLocks noChangeArrowheads="1"/>
            </p:cNvSpPr>
            <p:nvPr/>
          </p:nvSpPr>
          <p:spPr bwMode="auto">
            <a:xfrm>
              <a:off x="3481693" y="4392774"/>
              <a:ext cx="405880" cy="297733"/>
            </a:xfrm>
            <a:prstGeom prst="rect">
              <a:avLst/>
            </a:prstGeom>
            <a:noFill/>
            <a:ln w="9525" algn="ctr">
              <a:noFill/>
              <a:miter lim="800000"/>
              <a:headEnd/>
              <a:tailEnd/>
            </a:ln>
          </p:spPr>
          <p:txBody>
            <a:bodyPr wrap="square">
              <a:noAutofit/>
            </a:bodyPr>
            <a:lstStyle/>
            <a:p>
              <a:pPr algn="ctr" defTabSz="784225" eaLnBrk="0" fontAlgn="ctr" hangingPunct="0"/>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4" name="Text Box 18"/>
            <p:cNvSpPr txBox="1">
              <a:spLocks noChangeArrowheads="1"/>
            </p:cNvSpPr>
            <p:nvPr/>
          </p:nvSpPr>
          <p:spPr bwMode="auto">
            <a:xfrm>
              <a:off x="6761809" y="4392774"/>
              <a:ext cx="405880" cy="297733"/>
            </a:xfrm>
            <a:prstGeom prst="rect">
              <a:avLst/>
            </a:prstGeom>
            <a:noFill/>
            <a:ln w="9525" algn="ctr">
              <a:noFill/>
              <a:miter lim="800000"/>
              <a:headEnd/>
              <a:tailEnd/>
            </a:ln>
          </p:spPr>
          <p:txBody>
            <a:bodyPr wrap="square">
              <a:noAutofit/>
            </a:bodyPr>
            <a:lstStyle/>
            <a:p>
              <a:pPr algn="ctr" defTabSz="784225" eaLnBrk="0" fontAlgn="ctr" hangingPunct="0"/>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5" name="Text Box 18"/>
            <p:cNvSpPr txBox="1">
              <a:spLocks noChangeArrowheads="1"/>
            </p:cNvSpPr>
            <p:nvPr/>
          </p:nvSpPr>
          <p:spPr bwMode="auto">
            <a:xfrm>
              <a:off x="10022828" y="4392774"/>
              <a:ext cx="405880" cy="297733"/>
            </a:xfrm>
            <a:prstGeom prst="rect">
              <a:avLst/>
            </a:prstGeom>
            <a:noFill/>
            <a:ln w="9525" algn="ctr">
              <a:noFill/>
              <a:miter lim="800000"/>
              <a:headEnd/>
              <a:tailEnd/>
            </a:ln>
          </p:spPr>
          <p:txBody>
            <a:bodyPr wrap="square">
              <a:noAutofit/>
            </a:bodyPr>
            <a:lstStyle/>
            <a:p>
              <a:pPr algn="ctr" defTabSz="784225" eaLnBrk="0" fontAlgn="ctr" hangingPunct="0"/>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grpSp>
      <p:sp>
        <p:nvSpPr>
          <p:cNvPr id="23" name="五边形 31"/>
          <p:cNvSpPr/>
          <p:nvPr/>
        </p:nvSpPr>
        <p:spPr>
          <a:xfrm flipH="1">
            <a:off x="2588354" y="3853898"/>
            <a:ext cx="2178000" cy="479213"/>
          </a:xfrm>
          <a:prstGeom prst="homePlate">
            <a:avLst>
              <a:gd name="adj" fmla="val 53527"/>
            </a:avLst>
          </a:prstGeom>
          <a:solidFill>
            <a:srgbClr val="FFCC6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Advertises label mappings to the upstream node.</a:t>
            </a:r>
          </a:p>
        </p:txBody>
      </p:sp>
      <p:sp>
        <p:nvSpPr>
          <p:cNvPr id="25" name="五边形 31"/>
          <p:cNvSpPr/>
          <p:nvPr/>
        </p:nvSpPr>
        <p:spPr>
          <a:xfrm flipH="1">
            <a:off x="5908984" y="3853898"/>
            <a:ext cx="2178000" cy="479213"/>
          </a:xfrm>
          <a:prstGeom prst="homePlate">
            <a:avLst>
              <a:gd name="adj" fmla="val 53527"/>
            </a:avLst>
          </a:prstGeom>
          <a:solidFill>
            <a:srgbClr val="FFCC6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Advertises label mappings to the upstream node.</a:t>
            </a:r>
          </a:p>
        </p:txBody>
      </p:sp>
      <p:cxnSp>
        <p:nvCxnSpPr>
          <p:cNvPr id="27" name="直接连接符 37"/>
          <p:cNvCxnSpPr/>
          <p:nvPr/>
        </p:nvCxnSpPr>
        <p:spPr>
          <a:xfrm>
            <a:off x="3114509" y="4669104"/>
            <a:ext cx="1165147" cy="0"/>
          </a:xfrm>
          <a:prstGeom prst="line">
            <a:avLst/>
          </a:prstGeom>
          <a:ln w="28575">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8" name="Rectangle 24"/>
          <p:cNvSpPr/>
          <p:nvPr/>
        </p:nvSpPr>
        <p:spPr>
          <a:xfrm>
            <a:off x="3202170" y="4700636"/>
            <a:ext cx="1092493" cy="523220"/>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Requests labels.</a:t>
            </a:r>
          </a:p>
        </p:txBody>
      </p:sp>
      <p:cxnSp>
        <p:nvCxnSpPr>
          <p:cNvPr id="29" name="直接连接符 37"/>
          <p:cNvCxnSpPr/>
          <p:nvPr/>
        </p:nvCxnSpPr>
        <p:spPr>
          <a:xfrm>
            <a:off x="6439731" y="4669104"/>
            <a:ext cx="1165147" cy="0"/>
          </a:xfrm>
          <a:prstGeom prst="line">
            <a:avLst/>
          </a:prstGeom>
          <a:ln w="28575">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0" name="Rectangle 26"/>
          <p:cNvSpPr/>
          <p:nvPr/>
        </p:nvSpPr>
        <p:spPr>
          <a:xfrm>
            <a:off x="6511626" y="4700636"/>
            <a:ext cx="1092493" cy="523220"/>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Requests labels.</a:t>
            </a:r>
          </a:p>
        </p:txBody>
      </p:sp>
      <p:sp>
        <p:nvSpPr>
          <p:cNvPr id="4" name="文本框 3"/>
          <p:cNvSpPr txBox="1"/>
          <p:nvPr/>
        </p:nvSpPr>
        <p:spPr>
          <a:xfrm>
            <a:off x="686964" y="5229216"/>
            <a:ext cx="3414836" cy="830997"/>
          </a:xfrm>
          <a:prstGeom prst="rect">
            <a:avLst/>
          </a:prstGeom>
          <a:noFill/>
        </p:spPr>
        <p:txBody>
          <a:bodyPr wrap="square" rtlCol="0">
            <a:noAutofit/>
          </a:bodyPr>
          <a:lstStyle/>
          <a:p>
            <a:pPr fontAlgn="ctr"/>
            <a:r>
              <a:rPr lang="en-US" sz="1600" dirty="0">
                <a:latin typeface="Huawei Sans" panose="020C0503030203020204" pitchFamily="34" charset="0"/>
              </a:rPr>
              <a:t>R1 requires to access the 192.168.3.0/24 network segment.</a:t>
            </a:r>
          </a:p>
        </p:txBody>
      </p:sp>
      <p:sp>
        <p:nvSpPr>
          <p:cNvPr id="26" name="TextBox 12"/>
          <p:cNvSpPr txBox="1"/>
          <p:nvPr/>
        </p:nvSpPr>
        <p:spPr>
          <a:xfrm>
            <a:off x="9240750" y="4332007"/>
            <a:ext cx="1614545"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192.168.3.0/24</a:t>
            </a:r>
          </a:p>
        </p:txBody>
      </p:sp>
    </p:spTree>
    <p:extLst>
      <p:ext uri="{BB962C8B-B14F-4D97-AF65-F5344CB8AC3E}">
        <p14:creationId xmlns:p14="http://schemas.microsoft.com/office/powerpoint/2010/main" val="1598465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barn(inVertical)">
                                      <p:cBhvr>
                                        <p:cTn id="12" dur="500"/>
                                        <p:tgtEl>
                                          <p:spTgt spid="27"/>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barn(inVertical)">
                                      <p:cBhvr>
                                        <p:cTn id="15" dur="500"/>
                                        <p:tgtEl>
                                          <p:spTgt spid="28"/>
                                        </p:tgtEl>
                                      </p:cBhvr>
                                    </p:animEffect>
                                  </p:childTnLst>
                                </p:cTn>
                              </p:par>
                              <p:par>
                                <p:cTn id="16" presetID="16" presetClass="entr" presetSubtype="21" fill="hold"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barn(inVertical)">
                                      <p:cBhvr>
                                        <p:cTn id="18" dur="500"/>
                                        <p:tgtEl>
                                          <p:spTgt spid="29"/>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barn(inVertical)">
                                      <p:cBhvr>
                                        <p:cTn id="21" dur="500"/>
                                        <p:tgtEl>
                                          <p:spTgt spid="30"/>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barn(inVertical)">
                                      <p:cBhvr>
                                        <p:cTn id="26" dur="500"/>
                                        <p:tgtEl>
                                          <p:spTgt spid="23"/>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barn(inVertical)">
                                      <p:cBhvr>
                                        <p:cTn id="2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5" grpId="0" animBg="1"/>
      <p:bldP spid="28" grpId="0"/>
      <p:bldP spid="30"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0"/>
          </p:nvPr>
        </p:nvSpPr>
        <p:spPr>
          <a:noFill/>
          <a:ln w="9525">
            <a:noFill/>
            <a:miter lim="800000"/>
            <a:headEnd/>
            <a:tailEnd/>
          </a:ln>
        </p:spPr>
        <p:txBody>
          <a:bodyPr vert="horz" wrap="square" lIns="80141" tIns="40071" rIns="80141" bIns="40071" numCol="1" anchor="t" anchorCtr="0" compatLnSpc="1">
            <a:prstTxWarp prst="textNoShape">
              <a:avLst/>
            </a:prstTxWarp>
            <a:noAutofit/>
          </a:bodyPr>
          <a:lstStyle/>
          <a:p>
            <a:pPr marL="0" indent="0" fontAlgn="ctr">
              <a:buNone/>
            </a:pPr>
            <a:r>
              <a:rPr lang="en-US" dirty="0"/>
              <a:t>Independent mode</a:t>
            </a:r>
          </a:p>
          <a:p>
            <a:pPr lvl="1"/>
            <a:r>
              <a:rPr lang="en-US" dirty="0"/>
              <a:t>A local LSR assigns and binds a label to a FEC and then advertises the binding to the upstream LSR, without waiting for the label distributed by the downstream LSR.</a:t>
            </a:r>
          </a:p>
        </p:txBody>
      </p:sp>
      <p:sp>
        <p:nvSpPr>
          <p:cNvPr id="2" name="标题 1"/>
          <p:cNvSpPr>
            <a:spLocks noGrp="1"/>
          </p:cNvSpPr>
          <p:nvPr>
            <p:ph type="title"/>
          </p:nvPr>
        </p:nvSpPr>
        <p:spPr/>
        <p:txBody>
          <a:bodyPr wrap="square">
            <a:noAutofit/>
          </a:bodyPr>
          <a:lstStyle/>
          <a:p>
            <a:r>
              <a:rPr lang="en-US" dirty="0">
                <a:latin typeface="Huawei Sans" panose="020C0503030203020204" pitchFamily="34" charset="0"/>
              </a:rPr>
              <a:t>Label Distribution Control Mode </a:t>
            </a:r>
            <a:r>
              <a:rPr lang="en-US" altLang="zh-CN" dirty="0"/>
              <a:t>—</a:t>
            </a:r>
            <a:r>
              <a:rPr lang="en-US" dirty="0" smtClean="0">
                <a:latin typeface="Huawei Sans" panose="020C0503030203020204" pitchFamily="34" charset="0"/>
              </a:rPr>
              <a:t> </a:t>
            </a:r>
            <a:r>
              <a:rPr lang="en-US" dirty="0">
                <a:latin typeface="Huawei Sans" panose="020C0503030203020204" pitchFamily="34" charset="0"/>
              </a:rPr>
              <a:t>Independent</a:t>
            </a:r>
          </a:p>
        </p:txBody>
      </p:sp>
      <p:sp>
        <p:nvSpPr>
          <p:cNvPr id="25" name="五边形 31"/>
          <p:cNvSpPr/>
          <p:nvPr/>
        </p:nvSpPr>
        <p:spPr>
          <a:xfrm flipH="1">
            <a:off x="3544746" y="3016363"/>
            <a:ext cx="1980000" cy="435648"/>
          </a:xfrm>
          <a:prstGeom prst="homePlate">
            <a:avLst>
              <a:gd name="adj" fmla="val 53527"/>
            </a:avLst>
          </a:prstGeom>
          <a:solidFill>
            <a:srgbClr val="FFCC6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Advertises label mappings to the upstream node.</a:t>
            </a:r>
          </a:p>
        </p:txBody>
      </p:sp>
      <p:sp>
        <p:nvSpPr>
          <p:cNvPr id="26" name="五边形 31"/>
          <p:cNvSpPr/>
          <p:nvPr/>
        </p:nvSpPr>
        <p:spPr>
          <a:xfrm flipH="1">
            <a:off x="5536519" y="3016363"/>
            <a:ext cx="1980000" cy="435648"/>
          </a:xfrm>
          <a:prstGeom prst="homePlate">
            <a:avLst>
              <a:gd name="adj" fmla="val 53527"/>
            </a:avLst>
          </a:prstGeom>
          <a:solidFill>
            <a:srgbClr val="FFCC6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Advertises label mappings to the upstream node.</a:t>
            </a:r>
          </a:p>
        </p:txBody>
      </p:sp>
      <p:grpSp>
        <p:nvGrpSpPr>
          <p:cNvPr id="29" name="组合 28"/>
          <p:cNvGrpSpPr/>
          <p:nvPr/>
        </p:nvGrpSpPr>
        <p:grpSpPr>
          <a:xfrm>
            <a:off x="3282730" y="3510726"/>
            <a:ext cx="6573859" cy="748744"/>
            <a:chOff x="1896669" y="4596630"/>
            <a:chExt cx="6573859" cy="748744"/>
          </a:xfrm>
        </p:grpSpPr>
        <p:sp>
          <p:nvSpPr>
            <p:cNvPr id="39" name="TextBox 43"/>
            <p:cNvSpPr txBox="1"/>
            <p:nvPr/>
          </p:nvSpPr>
          <p:spPr>
            <a:xfrm>
              <a:off x="1945798" y="503759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40" name="TextBox 44"/>
            <p:cNvSpPr txBox="1"/>
            <p:nvPr/>
          </p:nvSpPr>
          <p:spPr>
            <a:xfrm>
              <a:off x="3997277" y="503759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41" name="TextBox 48"/>
            <p:cNvSpPr txBox="1"/>
            <p:nvPr/>
          </p:nvSpPr>
          <p:spPr>
            <a:xfrm>
              <a:off x="5994484" y="503759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pic>
          <p:nvPicPr>
            <p:cNvPr id="42" name="图片 4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896669" y="4596630"/>
              <a:ext cx="540000" cy="442800"/>
            </a:xfrm>
            <a:prstGeom prst="rect">
              <a:avLst/>
            </a:prstGeom>
          </p:spPr>
        </p:pic>
        <p:pic>
          <p:nvPicPr>
            <p:cNvPr id="43" name="图片 4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927043" y="4596630"/>
              <a:ext cx="540000" cy="442800"/>
            </a:xfrm>
            <a:prstGeom prst="rect">
              <a:avLst/>
            </a:prstGeom>
          </p:spPr>
        </p:pic>
        <p:pic>
          <p:nvPicPr>
            <p:cNvPr id="44" name="图片 4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927925" y="4596630"/>
              <a:ext cx="540000" cy="442800"/>
            </a:xfrm>
            <a:prstGeom prst="rect">
              <a:avLst/>
            </a:prstGeom>
          </p:spPr>
        </p:pic>
        <p:pic>
          <p:nvPicPr>
            <p:cNvPr id="45" name="图片 4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930528" y="4596630"/>
              <a:ext cx="540000" cy="442800"/>
            </a:xfrm>
            <a:prstGeom prst="rect">
              <a:avLst/>
            </a:prstGeom>
          </p:spPr>
        </p:pic>
        <p:sp>
          <p:nvSpPr>
            <p:cNvPr id="46" name="TextBox 43"/>
            <p:cNvSpPr txBox="1"/>
            <p:nvPr/>
          </p:nvSpPr>
          <p:spPr>
            <a:xfrm>
              <a:off x="7993610" y="503759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cxnSp>
          <p:nvCxnSpPr>
            <p:cNvPr id="47" name="直接连接符 46"/>
            <p:cNvCxnSpPr>
              <a:stCxn id="42" idx="3"/>
              <a:endCxn id="43" idx="1"/>
            </p:cNvCxnSpPr>
            <p:nvPr/>
          </p:nvCxnSpPr>
          <p:spPr>
            <a:xfrm>
              <a:off x="2436669" y="4818030"/>
              <a:ext cx="1490374"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44" idx="1"/>
              <a:endCxn id="43" idx="3"/>
            </p:cNvCxnSpPr>
            <p:nvPr/>
          </p:nvCxnSpPr>
          <p:spPr>
            <a:xfrm flipH="1">
              <a:off x="4467043" y="4818030"/>
              <a:ext cx="1460882"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44" idx="3"/>
              <a:endCxn id="45" idx="1"/>
            </p:cNvCxnSpPr>
            <p:nvPr/>
          </p:nvCxnSpPr>
          <p:spPr>
            <a:xfrm>
              <a:off x="6467925" y="4818030"/>
              <a:ext cx="1462603"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30" name="直接连接符 4"/>
          <p:cNvCxnSpPr/>
          <p:nvPr/>
        </p:nvCxnSpPr>
        <p:spPr>
          <a:xfrm flipV="1">
            <a:off x="10723240" y="3394403"/>
            <a:ext cx="0" cy="718455"/>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1" name="TextBox 31"/>
          <p:cNvSpPr txBox="1"/>
          <p:nvPr/>
        </p:nvSpPr>
        <p:spPr>
          <a:xfrm>
            <a:off x="10701293" y="3567539"/>
            <a:ext cx="1120820" cy="261610"/>
          </a:xfrm>
          <a:prstGeom prst="rect">
            <a:avLst/>
          </a:prstGeom>
          <a:noFill/>
        </p:spPr>
        <p:txBody>
          <a:bodyPr wrap="square" rtlCol="0">
            <a:noAutofit/>
          </a:bodyPr>
          <a:lstStyle/>
          <a:p>
            <a:pPr algn="r" fontAlgn="ctr"/>
            <a:r>
              <a:rPr lang="en-US" sz="1100" dirty="0">
                <a:latin typeface="Huawei Sans" panose="020C0503030203020204" pitchFamily="34" charset="0"/>
                <a:ea typeface="方正兰亭黑简体" panose="02000000000000000000" pitchFamily="2" charset="-122"/>
                <a:sym typeface="Huawei Sans" panose="020C0503030203020204" pitchFamily="34" charset="0"/>
              </a:rPr>
              <a:t>192.168.4.0/24</a:t>
            </a:r>
          </a:p>
        </p:txBody>
      </p:sp>
      <p:cxnSp>
        <p:nvCxnSpPr>
          <p:cNvPr id="34" name="直接连接符 33"/>
          <p:cNvCxnSpPr/>
          <p:nvPr/>
        </p:nvCxnSpPr>
        <p:spPr>
          <a:xfrm flipV="1">
            <a:off x="9856589" y="3728251"/>
            <a:ext cx="864000"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0" name="Text Box 43"/>
          <p:cNvSpPr txBox="1">
            <a:spLocks noChangeArrowheads="1"/>
          </p:cNvSpPr>
          <p:nvPr/>
        </p:nvSpPr>
        <p:spPr bwMode="auto">
          <a:xfrm>
            <a:off x="902864" y="2979562"/>
            <a:ext cx="2300619" cy="1107996"/>
          </a:xfrm>
          <a:prstGeom prst="rect">
            <a:avLst/>
          </a:prstGeom>
          <a:solidFill>
            <a:srgbClr val="FFF2CC"/>
          </a:solidFill>
          <a:ln>
            <a:noFill/>
          </a:ln>
        </p:spPr>
        <p:txBody>
          <a:bodyPr wrap="square">
            <a:noAutofit/>
          </a:bodyPr>
          <a:lstStyle>
            <a:lvl1pPr defTabSz="784225" eaLnBrk="0" hangingPunct="0">
              <a:defRPr>
                <a:solidFill>
                  <a:schemeClr val="tx1"/>
                </a:solidFill>
                <a:latin typeface="Arial" panose="020B0604020202020204" pitchFamily="34" charset="0"/>
                <a:ea typeface="华文细黑" panose="02010600040101010101" pitchFamily="2" charset="-122"/>
              </a:defRPr>
            </a:lvl1pPr>
            <a:lvl2pPr marL="742950" indent="-285750" defTabSz="784225" eaLnBrk="0" hangingPunct="0">
              <a:defRPr>
                <a:solidFill>
                  <a:schemeClr val="tx1"/>
                </a:solidFill>
                <a:latin typeface="Arial" panose="020B0604020202020204" pitchFamily="34" charset="0"/>
                <a:ea typeface="华文细黑" panose="02010600040101010101" pitchFamily="2" charset="-122"/>
              </a:defRPr>
            </a:lvl2pPr>
            <a:lvl3pPr marL="1143000" indent="-228600" defTabSz="784225" eaLnBrk="0" hangingPunct="0">
              <a:defRPr>
                <a:solidFill>
                  <a:schemeClr val="tx1"/>
                </a:solidFill>
                <a:latin typeface="Arial" panose="020B0604020202020204" pitchFamily="34" charset="0"/>
                <a:ea typeface="华文细黑" panose="02010600040101010101" pitchFamily="2" charset="-122"/>
              </a:defRPr>
            </a:lvl3pPr>
            <a:lvl4pPr marL="1600200" indent="-228600" defTabSz="784225" eaLnBrk="0" hangingPunct="0">
              <a:defRPr>
                <a:solidFill>
                  <a:schemeClr val="tx1"/>
                </a:solidFill>
                <a:latin typeface="Arial" panose="020B0604020202020204" pitchFamily="34" charset="0"/>
                <a:ea typeface="华文细黑" panose="02010600040101010101" pitchFamily="2" charset="-122"/>
              </a:defRPr>
            </a:lvl4pPr>
            <a:lvl5pPr marL="2057400" indent="-228600" defTabSz="784225" eaLnBrk="0" hangingPunct="0">
              <a:defRPr>
                <a:solidFill>
                  <a:schemeClr val="tx1"/>
                </a:solidFill>
                <a:latin typeface="Arial" panose="020B0604020202020204" pitchFamily="34" charset="0"/>
                <a:ea typeface="华文细黑" panose="02010600040101010101" pitchFamily="2" charset="-122"/>
              </a:defRPr>
            </a:lvl5pPr>
            <a:lvl6pPr marL="2514600" indent="-228600" defTabSz="784225"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defTabSz="784225"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defTabSz="784225"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defTabSz="784225"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fontAlgn="ctr">
              <a:spcBef>
                <a:spcPct val="50000"/>
              </a:spcBef>
            </a:pPr>
            <a:r>
              <a:rPr lang="en-US" dirty="0">
                <a:latin typeface="Huawei Sans" panose="020C0503030203020204" pitchFamily="34" charset="0"/>
                <a:ea typeface="方正兰亭黑简体" panose="02000000000000000000" pitchFamily="2" charset="-122"/>
                <a:sym typeface="Huawei Sans" panose="020C0503030203020204" pitchFamily="34" charset="0"/>
              </a:rPr>
              <a:t>DU</a:t>
            </a:r>
          </a:p>
          <a:p>
            <a:pPr algn="ctr" fontAlgn="ctr">
              <a:spcBef>
                <a:spcPct val="50000"/>
              </a:spcBef>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p>
          <a:p>
            <a:pPr algn="ctr" fontAlgn="ctr">
              <a:spcBef>
                <a:spcPct val="50000"/>
              </a:spcBef>
            </a:pPr>
            <a:r>
              <a:rPr lang="en-US" dirty="0">
                <a:latin typeface="Huawei Sans" panose="020C0503030203020204" pitchFamily="34" charset="0"/>
                <a:ea typeface="方正兰亭黑简体" panose="02000000000000000000" pitchFamily="2" charset="-122"/>
                <a:sym typeface="Huawei Sans" panose="020C0503030203020204" pitchFamily="34" charset="0"/>
              </a:rPr>
              <a:t>Independent</a:t>
            </a:r>
          </a:p>
        </p:txBody>
      </p:sp>
      <p:sp>
        <p:nvSpPr>
          <p:cNvPr id="23" name="五边形 31"/>
          <p:cNvSpPr/>
          <p:nvPr/>
        </p:nvSpPr>
        <p:spPr>
          <a:xfrm flipH="1">
            <a:off x="3544746" y="4679838"/>
            <a:ext cx="1980000" cy="435648"/>
          </a:xfrm>
          <a:prstGeom prst="homePlate">
            <a:avLst>
              <a:gd name="adj" fmla="val 53527"/>
            </a:avLst>
          </a:prstGeom>
          <a:solidFill>
            <a:srgbClr val="FFCC6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Advertises label mappings to the upstream node.</a:t>
            </a:r>
          </a:p>
        </p:txBody>
      </p:sp>
      <p:sp>
        <p:nvSpPr>
          <p:cNvPr id="24" name="五边形 31"/>
          <p:cNvSpPr/>
          <p:nvPr/>
        </p:nvSpPr>
        <p:spPr>
          <a:xfrm flipH="1">
            <a:off x="5536519" y="4679838"/>
            <a:ext cx="1980000" cy="435648"/>
          </a:xfrm>
          <a:prstGeom prst="homePlate">
            <a:avLst>
              <a:gd name="adj" fmla="val 53527"/>
            </a:avLst>
          </a:prstGeom>
          <a:solidFill>
            <a:srgbClr val="FFCC6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Advertises label mappings to the upstream node.</a:t>
            </a:r>
          </a:p>
        </p:txBody>
      </p:sp>
      <p:grpSp>
        <p:nvGrpSpPr>
          <p:cNvPr id="32" name="组合 31"/>
          <p:cNvGrpSpPr/>
          <p:nvPr/>
        </p:nvGrpSpPr>
        <p:grpSpPr>
          <a:xfrm>
            <a:off x="3282730" y="5174201"/>
            <a:ext cx="6573859" cy="748744"/>
            <a:chOff x="1896669" y="4596630"/>
            <a:chExt cx="6573859" cy="748744"/>
          </a:xfrm>
        </p:grpSpPr>
        <p:sp>
          <p:nvSpPr>
            <p:cNvPr id="37" name="TextBox 43"/>
            <p:cNvSpPr txBox="1"/>
            <p:nvPr/>
          </p:nvSpPr>
          <p:spPr>
            <a:xfrm>
              <a:off x="1974373" y="503759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38" name="TextBox 44"/>
            <p:cNvSpPr txBox="1"/>
            <p:nvPr/>
          </p:nvSpPr>
          <p:spPr>
            <a:xfrm>
              <a:off x="3987752" y="503759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51" name="TextBox 48"/>
            <p:cNvSpPr txBox="1"/>
            <p:nvPr/>
          </p:nvSpPr>
          <p:spPr>
            <a:xfrm>
              <a:off x="5994484" y="503759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pic>
          <p:nvPicPr>
            <p:cNvPr id="52" name="图片 5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896669" y="4596630"/>
              <a:ext cx="540000" cy="442800"/>
            </a:xfrm>
            <a:prstGeom prst="rect">
              <a:avLst/>
            </a:prstGeom>
          </p:spPr>
        </p:pic>
        <p:pic>
          <p:nvPicPr>
            <p:cNvPr id="53" name="图片 5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927043" y="4596630"/>
              <a:ext cx="540000" cy="442800"/>
            </a:xfrm>
            <a:prstGeom prst="rect">
              <a:avLst/>
            </a:prstGeom>
          </p:spPr>
        </p:pic>
        <p:pic>
          <p:nvPicPr>
            <p:cNvPr id="54" name="图片 5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927925" y="4596630"/>
              <a:ext cx="540000" cy="442800"/>
            </a:xfrm>
            <a:prstGeom prst="rect">
              <a:avLst/>
            </a:prstGeom>
          </p:spPr>
        </p:pic>
        <p:pic>
          <p:nvPicPr>
            <p:cNvPr id="55" name="图片 5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930528" y="4596630"/>
              <a:ext cx="540000" cy="442800"/>
            </a:xfrm>
            <a:prstGeom prst="rect">
              <a:avLst/>
            </a:prstGeom>
          </p:spPr>
        </p:pic>
        <p:sp>
          <p:nvSpPr>
            <p:cNvPr id="56" name="TextBox 43"/>
            <p:cNvSpPr txBox="1"/>
            <p:nvPr/>
          </p:nvSpPr>
          <p:spPr>
            <a:xfrm>
              <a:off x="8003135" y="503759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cxnSp>
          <p:nvCxnSpPr>
            <p:cNvPr id="57" name="直接连接符 56"/>
            <p:cNvCxnSpPr>
              <a:stCxn id="52" idx="3"/>
              <a:endCxn id="53" idx="1"/>
            </p:cNvCxnSpPr>
            <p:nvPr/>
          </p:nvCxnSpPr>
          <p:spPr>
            <a:xfrm>
              <a:off x="2436669" y="4818030"/>
              <a:ext cx="1490374"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54" idx="1"/>
              <a:endCxn id="53" idx="3"/>
            </p:cNvCxnSpPr>
            <p:nvPr/>
          </p:nvCxnSpPr>
          <p:spPr>
            <a:xfrm flipH="1">
              <a:off x="4467043" y="4818030"/>
              <a:ext cx="1460882"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9" name="直接连接符 58"/>
            <p:cNvCxnSpPr>
              <a:stCxn id="54" idx="3"/>
              <a:endCxn id="55" idx="1"/>
            </p:cNvCxnSpPr>
            <p:nvPr/>
          </p:nvCxnSpPr>
          <p:spPr>
            <a:xfrm>
              <a:off x="6467925" y="4818030"/>
              <a:ext cx="1462603"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33" name="直接连接符 4"/>
          <p:cNvCxnSpPr/>
          <p:nvPr/>
        </p:nvCxnSpPr>
        <p:spPr>
          <a:xfrm flipV="1">
            <a:off x="10723240" y="5057878"/>
            <a:ext cx="0" cy="718455"/>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9856589" y="5391726"/>
            <a:ext cx="864000"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0" name="Text Box 43"/>
          <p:cNvSpPr txBox="1">
            <a:spLocks noChangeArrowheads="1"/>
          </p:cNvSpPr>
          <p:nvPr/>
        </p:nvSpPr>
        <p:spPr bwMode="auto">
          <a:xfrm>
            <a:off x="901306" y="4687464"/>
            <a:ext cx="2300619" cy="1107996"/>
          </a:xfrm>
          <a:prstGeom prst="rect">
            <a:avLst/>
          </a:prstGeom>
          <a:solidFill>
            <a:srgbClr val="FFF2CC"/>
          </a:solidFill>
          <a:ln>
            <a:noFill/>
          </a:ln>
        </p:spPr>
        <p:txBody>
          <a:bodyPr wrap="square">
            <a:noAutofit/>
          </a:bodyPr>
          <a:lstStyle>
            <a:lvl1pPr defTabSz="784225" eaLnBrk="0" hangingPunct="0">
              <a:defRPr>
                <a:solidFill>
                  <a:schemeClr val="tx1"/>
                </a:solidFill>
                <a:latin typeface="Arial" panose="020B0604020202020204" pitchFamily="34" charset="0"/>
                <a:ea typeface="华文细黑" panose="02010600040101010101" pitchFamily="2" charset="-122"/>
              </a:defRPr>
            </a:lvl1pPr>
            <a:lvl2pPr marL="742950" indent="-285750" defTabSz="784225" eaLnBrk="0" hangingPunct="0">
              <a:defRPr>
                <a:solidFill>
                  <a:schemeClr val="tx1"/>
                </a:solidFill>
                <a:latin typeface="Arial" panose="020B0604020202020204" pitchFamily="34" charset="0"/>
                <a:ea typeface="华文细黑" panose="02010600040101010101" pitchFamily="2" charset="-122"/>
              </a:defRPr>
            </a:lvl2pPr>
            <a:lvl3pPr marL="1143000" indent="-228600" defTabSz="784225" eaLnBrk="0" hangingPunct="0">
              <a:defRPr>
                <a:solidFill>
                  <a:schemeClr val="tx1"/>
                </a:solidFill>
                <a:latin typeface="Arial" panose="020B0604020202020204" pitchFamily="34" charset="0"/>
                <a:ea typeface="华文细黑" panose="02010600040101010101" pitchFamily="2" charset="-122"/>
              </a:defRPr>
            </a:lvl3pPr>
            <a:lvl4pPr marL="1600200" indent="-228600" defTabSz="784225" eaLnBrk="0" hangingPunct="0">
              <a:defRPr>
                <a:solidFill>
                  <a:schemeClr val="tx1"/>
                </a:solidFill>
                <a:latin typeface="Arial" panose="020B0604020202020204" pitchFamily="34" charset="0"/>
                <a:ea typeface="华文细黑" panose="02010600040101010101" pitchFamily="2" charset="-122"/>
              </a:defRPr>
            </a:lvl4pPr>
            <a:lvl5pPr marL="2057400" indent="-228600" defTabSz="784225" eaLnBrk="0" hangingPunct="0">
              <a:defRPr>
                <a:solidFill>
                  <a:schemeClr val="tx1"/>
                </a:solidFill>
                <a:latin typeface="Arial" panose="020B0604020202020204" pitchFamily="34" charset="0"/>
                <a:ea typeface="华文细黑" panose="02010600040101010101" pitchFamily="2" charset="-122"/>
              </a:defRPr>
            </a:lvl5pPr>
            <a:lvl6pPr marL="2514600" indent="-228600" defTabSz="784225"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defTabSz="784225"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defTabSz="784225"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defTabSz="784225"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fontAlgn="ctr">
              <a:spcBef>
                <a:spcPct val="50000"/>
              </a:spcBef>
            </a:pPr>
            <a:r>
              <a:rPr lang="en-US" dirty="0">
                <a:latin typeface="Huawei Sans" panose="020C0503030203020204" pitchFamily="34" charset="0"/>
                <a:ea typeface="方正兰亭黑简体" panose="02000000000000000000" pitchFamily="2" charset="-122"/>
                <a:sym typeface="Huawei Sans" panose="020C0503030203020204" pitchFamily="34" charset="0"/>
              </a:rPr>
              <a:t>DoD</a:t>
            </a:r>
          </a:p>
          <a:p>
            <a:pPr algn="ctr" fontAlgn="ctr">
              <a:spcBef>
                <a:spcPct val="50000"/>
              </a:spcBef>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p>
          <a:p>
            <a:pPr algn="ctr" fontAlgn="ctr">
              <a:spcBef>
                <a:spcPct val="50000"/>
              </a:spcBef>
            </a:pPr>
            <a:r>
              <a:rPr lang="en-US" dirty="0">
                <a:latin typeface="Huawei Sans" panose="020C0503030203020204" pitchFamily="34" charset="0"/>
                <a:ea typeface="方正兰亭黑简体" panose="02000000000000000000" pitchFamily="2" charset="-122"/>
                <a:sym typeface="Huawei Sans" panose="020C0503030203020204" pitchFamily="34" charset="0"/>
              </a:rPr>
              <a:t>Independent</a:t>
            </a:r>
          </a:p>
        </p:txBody>
      </p:sp>
      <p:cxnSp>
        <p:nvCxnSpPr>
          <p:cNvPr id="61" name="直接连接符 37"/>
          <p:cNvCxnSpPr/>
          <p:nvPr/>
        </p:nvCxnSpPr>
        <p:spPr>
          <a:xfrm>
            <a:off x="3934009" y="5583636"/>
            <a:ext cx="1165147" cy="0"/>
          </a:xfrm>
          <a:prstGeom prst="line">
            <a:avLst/>
          </a:prstGeom>
          <a:ln w="28575">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2" name="Rectangle 24"/>
          <p:cNvSpPr/>
          <p:nvPr/>
        </p:nvSpPr>
        <p:spPr>
          <a:xfrm>
            <a:off x="4021670" y="5615168"/>
            <a:ext cx="1092493" cy="523220"/>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Requests labels.</a:t>
            </a:r>
          </a:p>
        </p:txBody>
      </p:sp>
      <p:cxnSp>
        <p:nvCxnSpPr>
          <p:cNvPr id="63" name="直接连接符 37"/>
          <p:cNvCxnSpPr/>
          <p:nvPr/>
        </p:nvCxnSpPr>
        <p:spPr>
          <a:xfrm>
            <a:off x="6012436" y="5590912"/>
            <a:ext cx="1165147" cy="0"/>
          </a:xfrm>
          <a:prstGeom prst="line">
            <a:avLst/>
          </a:prstGeom>
          <a:ln w="28575">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4" name="Rectangle 24"/>
          <p:cNvSpPr/>
          <p:nvPr/>
        </p:nvSpPr>
        <p:spPr>
          <a:xfrm>
            <a:off x="6100097" y="5622444"/>
            <a:ext cx="1092493" cy="523220"/>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Requests labels.</a:t>
            </a:r>
          </a:p>
        </p:txBody>
      </p:sp>
      <p:sp>
        <p:nvSpPr>
          <p:cNvPr id="13" name="任意多边形 12"/>
          <p:cNvSpPr/>
          <p:nvPr/>
        </p:nvSpPr>
        <p:spPr>
          <a:xfrm>
            <a:off x="4553130" y="2694528"/>
            <a:ext cx="1890713" cy="312422"/>
          </a:xfrm>
          <a:custGeom>
            <a:avLst/>
            <a:gdLst>
              <a:gd name="connsiteX0" fmla="*/ 0 w 1890713"/>
              <a:gd name="connsiteY0" fmla="*/ 280991 h 285753"/>
              <a:gd name="connsiteX1" fmla="*/ 952500 w 1890713"/>
              <a:gd name="connsiteY1" fmla="*/ 3 h 285753"/>
              <a:gd name="connsiteX2" fmla="*/ 1890713 w 1890713"/>
              <a:gd name="connsiteY2" fmla="*/ 285753 h 285753"/>
            </a:gdLst>
            <a:ahLst/>
            <a:cxnLst>
              <a:cxn ang="0">
                <a:pos x="connsiteX0" y="connsiteY0"/>
              </a:cxn>
              <a:cxn ang="0">
                <a:pos x="connsiteX1" y="connsiteY1"/>
              </a:cxn>
              <a:cxn ang="0">
                <a:pos x="connsiteX2" y="connsiteY2"/>
              </a:cxn>
            </a:cxnLst>
            <a:rect l="l" t="t" r="r" b="b"/>
            <a:pathLst>
              <a:path w="1890713" h="285753">
                <a:moveTo>
                  <a:pt x="0" y="280991"/>
                </a:moveTo>
                <a:cubicBezTo>
                  <a:pt x="318690" y="140100"/>
                  <a:pt x="637381" y="-791"/>
                  <a:pt x="952500" y="3"/>
                </a:cubicBezTo>
                <a:cubicBezTo>
                  <a:pt x="1267619" y="797"/>
                  <a:pt x="1579166" y="143275"/>
                  <a:pt x="1890713" y="285753"/>
                </a:cubicBezTo>
              </a:path>
            </a:pathLst>
          </a:custGeom>
          <a:noFill/>
          <a:ln>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14" name="文本框 13"/>
          <p:cNvSpPr txBox="1"/>
          <p:nvPr/>
        </p:nvSpPr>
        <p:spPr>
          <a:xfrm>
            <a:off x="4990137" y="2734193"/>
            <a:ext cx="1053494" cy="307777"/>
          </a:xfrm>
          <a:prstGeom prst="rect">
            <a:avLst/>
          </a:prstGeom>
          <a:noFill/>
        </p:spPr>
        <p:txBody>
          <a:bodyPr wrap="square" rtlCol="0">
            <a:noAutofit/>
          </a:bodyPr>
          <a:lstStyle/>
          <a:p>
            <a:pPr algn="ctr" fontAlgn="ctr"/>
            <a:r>
              <a:rPr lang="en-US" sz="1400" dirty="0">
                <a:latin typeface="Huawei Sans" panose="020C0503030203020204" pitchFamily="34" charset="0"/>
              </a:rPr>
              <a:t>Unordered</a:t>
            </a:r>
          </a:p>
        </p:txBody>
      </p:sp>
      <p:sp>
        <p:nvSpPr>
          <p:cNvPr id="74" name="任意多边形 73"/>
          <p:cNvSpPr/>
          <p:nvPr/>
        </p:nvSpPr>
        <p:spPr>
          <a:xfrm>
            <a:off x="4626534" y="4318186"/>
            <a:ext cx="1890713" cy="364282"/>
          </a:xfrm>
          <a:custGeom>
            <a:avLst/>
            <a:gdLst>
              <a:gd name="connsiteX0" fmla="*/ 0 w 1890713"/>
              <a:gd name="connsiteY0" fmla="*/ 280991 h 285753"/>
              <a:gd name="connsiteX1" fmla="*/ 952500 w 1890713"/>
              <a:gd name="connsiteY1" fmla="*/ 3 h 285753"/>
              <a:gd name="connsiteX2" fmla="*/ 1890713 w 1890713"/>
              <a:gd name="connsiteY2" fmla="*/ 285753 h 285753"/>
            </a:gdLst>
            <a:ahLst/>
            <a:cxnLst>
              <a:cxn ang="0">
                <a:pos x="connsiteX0" y="connsiteY0"/>
              </a:cxn>
              <a:cxn ang="0">
                <a:pos x="connsiteX1" y="connsiteY1"/>
              </a:cxn>
              <a:cxn ang="0">
                <a:pos x="connsiteX2" y="connsiteY2"/>
              </a:cxn>
            </a:cxnLst>
            <a:rect l="l" t="t" r="r" b="b"/>
            <a:pathLst>
              <a:path w="1890713" h="285753">
                <a:moveTo>
                  <a:pt x="0" y="280991"/>
                </a:moveTo>
                <a:cubicBezTo>
                  <a:pt x="318690" y="140100"/>
                  <a:pt x="637381" y="-791"/>
                  <a:pt x="952500" y="3"/>
                </a:cubicBezTo>
                <a:cubicBezTo>
                  <a:pt x="1267619" y="797"/>
                  <a:pt x="1579166" y="143275"/>
                  <a:pt x="1890713" y="285753"/>
                </a:cubicBezTo>
              </a:path>
            </a:pathLst>
          </a:custGeom>
          <a:noFill/>
          <a:ln>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75" name="文本框 74"/>
          <p:cNvSpPr txBox="1"/>
          <p:nvPr/>
        </p:nvSpPr>
        <p:spPr>
          <a:xfrm>
            <a:off x="5047287" y="4368139"/>
            <a:ext cx="1053494" cy="307777"/>
          </a:xfrm>
          <a:prstGeom prst="rect">
            <a:avLst/>
          </a:prstGeom>
          <a:noFill/>
        </p:spPr>
        <p:txBody>
          <a:bodyPr wrap="square" rtlCol="0">
            <a:noAutofit/>
          </a:bodyPr>
          <a:lstStyle/>
          <a:p>
            <a:pPr algn="ctr" fontAlgn="ctr"/>
            <a:r>
              <a:rPr lang="en-US" sz="1400" dirty="0">
                <a:latin typeface="Huawei Sans" panose="020C0503030203020204" pitchFamily="34" charset="0"/>
              </a:rPr>
              <a:t>Unordered</a:t>
            </a:r>
          </a:p>
        </p:txBody>
      </p:sp>
      <p:sp>
        <p:nvSpPr>
          <p:cNvPr id="65" name="TextBox 31"/>
          <p:cNvSpPr txBox="1"/>
          <p:nvPr/>
        </p:nvSpPr>
        <p:spPr>
          <a:xfrm>
            <a:off x="10701293" y="5264796"/>
            <a:ext cx="1120820" cy="261610"/>
          </a:xfrm>
          <a:prstGeom prst="rect">
            <a:avLst/>
          </a:prstGeom>
          <a:noFill/>
        </p:spPr>
        <p:txBody>
          <a:bodyPr wrap="square" rtlCol="0">
            <a:noAutofit/>
          </a:bodyPr>
          <a:lstStyle/>
          <a:p>
            <a:pPr algn="r" fontAlgn="ctr"/>
            <a:r>
              <a:rPr lang="en-US" sz="1100" dirty="0">
                <a:latin typeface="Huawei Sans" panose="020C0503030203020204" pitchFamily="34" charset="0"/>
                <a:ea typeface="方正兰亭黑简体" panose="02000000000000000000" pitchFamily="2" charset="-122"/>
                <a:sym typeface="Huawei Sans" panose="020C0503030203020204" pitchFamily="34" charset="0"/>
              </a:rPr>
              <a:t>192.168.4.0/24</a:t>
            </a:r>
          </a:p>
        </p:txBody>
      </p:sp>
    </p:spTree>
    <p:extLst>
      <p:ext uri="{BB962C8B-B14F-4D97-AF65-F5344CB8AC3E}">
        <p14:creationId xmlns:p14="http://schemas.microsoft.com/office/powerpoint/2010/main" val="563707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par>
                                <p:cTn id="8" presetID="16" presetClass="entr" presetSubtype="21" fill="hold" nodeType="withEffect">
                                  <p:stCondLst>
                                    <p:cond delay="0"/>
                                  </p:stCondLst>
                                  <p:childTnLst>
                                    <p:set>
                                      <p:cBhvr>
                                        <p:cTn id="9" dur="1" fill="hold">
                                          <p:stCondLst>
                                            <p:cond delay="0"/>
                                          </p:stCondLst>
                                        </p:cTn>
                                        <p:tgtEl>
                                          <p:spTgt spid="61"/>
                                        </p:tgtEl>
                                        <p:attrNameLst>
                                          <p:attrName>style.visibility</p:attrName>
                                        </p:attrNameLst>
                                      </p:cBhvr>
                                      <p:to>
                                        <p:strVal val="visible"/>
                                      </p:to>
                                    </p:set>
                                    <p:animEffect transition="in" filter="barn(inVertical)">
                                      <p:cBhvr>
                                        <p:cTn id="10" dur="500"/>
                                        <p:tgtEl>
                                          <p:spTgt spid="61"/>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barn(inVertical)">
                                      <p:cBhvr>
                                        <p:cTn id="18" dur="500"/>
                                        <p:tgtEl>
                                          <p:spTgt spid="24"/>
                                        </p:tgtEl>
                                      </p:cBhvr>
                                    </p:animEffect>
                                  </p:childTnLst>
                                </p:cTn>
                              </p:par>
                              <p:par>
                                <p:cTn id="19" presetID="16" presetClass="entr" presetSubtype="21" fill="hold" nodeType="withEffect">
                                  <p:stCondLst>
                                    <p:cond delay="0"/>
                                  </p:stCondLst>
                                  <p:childTnLst>
                                    <p:set>
                                      <p:cBhvr>
                                        <p:cTn id="20" dur="1" fill="hold">
                                          <p:stCondLst>
                                            <p:cond delay="0"/>
                                          </p:stCondLst>
                                        </p:cTn>
                                        <p:tgtEl>
                                          <p:spTgt spid="63"/>
                                        </p:tgtEl>
                                        <p:attrNameLst>
                                          <p:attrName>style.visibility</p:attrName>
                                        </p:attrNameLst>
                                      </p:cBhvr>
                                      <p:to>
                                        <p:strVal val="visible"/>
                                      </p:to>
                                    </p:set>
                                    <p:animEffect transition="in" filter="barn(inVertical)">
                                      <p:cBhvr>
                                        <p:cTn id="21" dur="500"/>
                                        <p:tgtEl>
                                          <p:spTgt spid="63"/>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64"/>
                                        </p:tgtEl>
                                        <p:attrNameLst>
                                          <p:attrName>style.visibility</p:attrName>
                                        </p:attrNameLst>
                                      </p:cBhvr>
                                      <p:to>
                                        <p:strVal val="visible"/>
                                      </p:to>
                                    </p:set>
                                    <p:animEffect transition="in" filter="barn(inVertical)">
                                      <p:cBhvr>
                                        <p:cTn id="24" dur="500"/>
                                        <p:tgtEl>
                                          <p:spTgt spid="64"/>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74"/>
                                        </p:tgtEl>
                                        <p:attrNameLst>
                                          <p:attrName>style.visibility</p:attrName>
                                        </p:attrNameLst>
                                      </p:cBhvr>
                                      <p:to>
                                        <p:strVal val="visible"/>
                                      </p:to>
                                    </p:set>
                                    <p:animEffect transition="in" filter="barn(inVertical)">
                                      <p:cBhvr>
                                        <p:cTn id="29" dur="500"/>
                                        <p:tgtEl>
                                          <p:spTgt spid="74"/>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75"/>
                                        </p:tgtEl>
                                        <p:attrNameLst>
                                          <p:attrName>style.visibility</p:attrName>
                                        </p:attrNameLst>
                                      </p:cBhvr>
                                      <p:to>
                                        <p:strVal val="visible"/>
                                      </p:to>
                                    </p:set>
                                    <p:animEffect transition="in" filter="barn(inVertical)">
                                      <p:cBhvr>
                                        <p:cTn id="32"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62" grpId="0"/>
      <p:bldP spid="64" grpId="0"/>
      <p:bldP spid="74" grpId="0" animBg="1"/>
      <p:bldP spid="7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0"/>
          </p:nvPr>
        </p:nvSpPr>
        <p:spPr>
          <a:xfrm>
            <a:off x="451877" y="1204353"/>
            <a:ext cx="11306175" cy="1418299"/>
          </a:xfrm>
        </p:spPr>
        <p:txBody>
          <a:bodyPr wrap="square">
            <a:noAutofit/>
          </a:bodyPr>
          <a:lstStyle/>
          <a:p>
            <a:pPr marL="0" indent="0" fontAlgn="ctr">
              <a:buNone/>
            </a:pPr>
            <a:r>
              <a:rPr lang="en-US" sz="2000" dirty="0">
                <a:latin typeface="Huawei Sans" panose="020C0503030203020204" pitchFamily="34" charset="0"/>
              </a:rPr>
              <a:t>Ordered mode</a:t>
            </a:r>
          </a:p>
          <a:p>
            <a:pPr marL="596900" lvl="1" indent="-250825" fontAlgn="ctr"/>
            <a:r>
              <a:rPr lang="en-US" sz="1800" dirty="0">
                <a:latin typeface="Huawei Sans" panose="020C0503030203020204" pitchFamily="34" charset="0"/>
              </a:rPr>
              <a:t>An LSR sends the label mapping of a FEC to its upstream device only if the LSR has received Label Mapping messages from the </a:t>
            </a:r>
            <a:r>
              <a:rPr lang="en-US" sz="1800" dirty="0" smtClean="0"/>
              <a:t>downstream</a:t>
            </a:r>
            <a:r>
              <a:rPr lang="en-US" sz="1800" dirty="0" smtClean="0">
                <a:latin typeface="Huawei Sans" panose="020C0503030203020204" pitchFamily="34" charset="0"/>
              </a:rPr>
              <a:t> </a:t>
            </a:r>
            <a:r>
              <a:rPr lang="en-US" sz="1800" dirty="0">
                <a:latin typeface="Huawei Sans" panose="020C0503030203020204" pitchFamily="34" charset="0"/>
              </a:rPr>
              <a:t>of the FEC or if the LSR is the egress of the FEC.</a:t>
            </a:r>
          </a:p>
        </p:txBody>
      </p:sp>
      <p:sp>
        <p:nvSpPr>
          <p:cNvPr id="2" name="标题 1"/>
          <p:cNvSpPr>
            <a:spLocks noGrp="1"/>
          </p:cNvSpPr>
          <p:nvPr>
            <p:ph type="title"/>
          </p:nvPr>
        </p:nvSpPr>
        <p:spPr/>
        <p:txBody>
          <a:bodyPr wrap="square">
            <a:noAutofit/>
          </a:bodyPr>
          <a:lstStyle/>
          <a:p>
            <a:r>
              <a:rPr lang="en-US" dirty="0">
                <a:latin typeface="Huawei Sans" panose="020C0503030203020204" pitchFamily="34" charset="0"/>
              </a:rPr>
              <a:t>Label Distribution Control Mode </a:t>
            </a:r>
            <a:r>
              <a:rPr lang="en-US" altLang="zh-CN" dirty="0"/>
              <a:t>—</a:t>
            </a:r>
            <a:r>
              <a:rPr lang="en-US" dirty="0" smtClean="0">
                <a:latin typeface="Huawei Sans" panose="020C0503030203020204" pitchFamily="34" charset="0"/>
              </a:rPr>
              <a:t> </a:t>
            </a:r>
            <a:r>
              <a:rPr lang="en-US" dirty="0">
                <a:latin typeface="Huawei Sans" panose="020C0503030203020204" pitchFamily="34" charset="0"/>
              </a:rPr>
              <a:t>Ordered</a:t>
            </a:r>
          </a:p>
        </p:txBody>
      </p:sp>
      <p:sp>
        <p:nvSpPr>
          <p:cNvPr id="7" name="五边形 31"/>
          <p:cNvSpPr/>
          <p:nvPr/>
        </p:nvSpPr>
        <p:spPr>
          <a:xfrm flipH="1">
            <a:off x="3538839" y="3001181"/>
            <a:ext cx="1980000" cy="396044"/>
          </a:xfrm>
          <a:prstGeom prst="homePlate">
            <a:avLst>
              <a:gd name="adj" fmla="val 53527"/>
            </a:avLst>
          </a:prstGeom>
          <a:solidFill>
            <a:srgbClr val="FFCC6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tIns="36000" rtlCol="0" anchor="ctr">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Advertises label mappings to the upstream node.</a:t>
            </a:r>
          </a:p>
        </p:txBody>
      </p:sp>
      <p:sp>
        <p:nvSpPr>
          <p:cNvPr id="8" name="五边形 31"/>
          <p:cNvSpPr/>
          <p:nvPr/>
        </p:nvSpPr>
        <p:spPr>
          <a:xfrm flipH="1">
            <a:off x="5530612" y="3001181"/>
            <a:ext cx="1980000" cy="396044"/>
          </a:xfrm>
          <a:prstGeom prst="homePlate">
            <a:avLst>
              <a:gd name="adj" fmla="val 53527"/>
            </a:avLst>
          </a:prstGeom>
          <a:solidFill>
            <a:srgbClr val="FFCC6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tIns="36000" rtlCol="0" anchor="ctr">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Advertises label mappings to the upstream node.</a:t>
            </a:r>
          </a:p>
        </p:txBody>
      </p:sp>
      <p:grpSp>
        <p:nvGrpSpPr>
          <p:cNvPr id="10" name="组合 9"/>
          <p:cNvGrpSpPr/>
          <p:nvPr/>
        </p:nvGrpSpPr>
        <p:grpSpPr>
          <a:xfrm>
            <a:off x="3276823" y="3513842"/>
            <a:ext cx="6573859" cy="748744"/>
            <a:chOff x="1896669" y="4596630"/>
            <a:chExt cx="6573859" cy="748744"/>
          </a:xfrm>
        </p:grpSpPr>
        <p:sp>
          <p:nvSpPr>
            <p:cNvPr id="17" name="TextBox 43"/>
            <p:cNvSpPr txBox="1"/>
            <p:nvPr/>
          </p:nvSpPr>
          <p:spPr>
            <a:xfrm>
              <a:off x="1945798" y="503759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8" name="TextBox 44"/>
            <p:cNvSpPr txBox="1"/>
            <p:nvPr/>
          </p:nvSpPr>
          <p:spPr>
            <a:xfrm>
              <a:off x="3987752" y="503759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9" name="TextBox 48"/>
            <p:cNvSpPr txBox="1"/>
            <p:nvPr/>
          </p:nvSpPr>
          <p:spPr>
            <a:xfrm>
              <a:off x="5946859" y="503759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pic>
          <p:nvPicPr>
            <p:cNvPr id="20" name="图片 1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896669" y="4596630"/>
              <a:ext cx="540000" cy="442800"/>
            </a:xfrm>
            <a:prstGeom prst="rect">
              <a:avLst/>
            </a:prstGeom>
          </p:spPr>
        </p:pic>
        <p:pic>
          <p:nvPicPr>
            <p:cNvPr id="21" name="图片 2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927043" y="4596630"/>
              <a:ext cx="540000" cy="442800"/>
            </a:xfrm>
            <a:prstGeom prst="rect">
              <a:avLst/>
            </a:prstGeom>
          </p:spPr>
        </p:pic>
        <p:pic>
          <p:nvPicPr>
            <p:cNvPr id="22" name="图片 2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927925" y="4596630"/>
              <a:ext cx="540000" cy="442800"/>
            </a:xfrm>
            <a:prstGeom prst="rect">
              <a:avLst/>
            </a:prstGeom>
          </p:spPr>
        </p:pic>
        <p:pic>
          <p:nvPicPr>
            <p:cNvPr id="23" name="图片 2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930528" y="4596630"/>
              <a:ext cx="540000" cy="442800"/>
            </a:xfrm>
            <a:prstGeom prst="rect">
              <a:avLst/>
            </a:prstGeom>
          </p:spPr>
        </p:pic>
        <p:sp>
          <p:nvSpPr>
            <p:cNvPr id="24" name="TextBox 43"/>
            <p:cNvSpPr txBox="1"/>
            <p:nvPr/>
          </p:nvSpPr>
          <p:spPr>
            <a:xfrm>
              <a:off x="7984085" y="503759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cxnSp>
          <p:nvCxnSpPr>
            <p:cNvPr id="25" name="直接连接符 24"/>
            <p:cNvCxnSpPr>
              <a:stCxn id="20" idx="3"/>
              <a:endCxn id="21" idx="1"/>
            </p:cNvCxnSpPr>
            <p:nvPr/>
          </p:nvCxnSpPr>
          <p:spPr>
            <a:xfrm>
              <a:off x="2436669" y="4818030"/>
              <a:ext cx="1490374"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22" idx="1"/>
              <a:endCxn id="21" idx="3"/>
            </p:cNvCxnSpPr>
            <p:nvPr/>
          </p:nvCxnSpPr>
          <p:spPr>
            <a:xfrm flipH="1">
              <a:off x="4467043" y="4818030"/>
              <a:ext cx="1460882"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2" idx="3"/>
              <a:endCxn id="23" idx="1"/>
            </p:cNvCxnSpPr>
            <p:nvPr/>
          </p:nvCxnSpPr>
          <p:spPr>
            <a:xfrm>
              <a:off x="6467925" y="4818030"/>
              <a:ext cx="1462603"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11" name="直接连接符 4"/>
          <p:cNvCxnSpPr/>
          <p:nvPr/>
        </p:nvCxnSpPr>
        <p:spPr>
          <a:xfrm flipV="1">
            <a:off x="10717333" y="3397519"/>
            <a:ext cx="0" cy="718455"/>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9850682" y="3731367"/>
            <a:ext cx="864000"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8" name="Text Box 43"/>
          <p:cNvSpPr txBox="1">
            <a:spLocks noChangeArrowheads="1"/>
          </p:cNvSpPr>
          <p:nvPr/>
        </p:nvSpPr>
        <p:spPr bwMode="auto">
          <a:xfrm>
            <a:off x="888176" y="2979562"/>
            <a:ext cx="2300619" cy="1107996"/>
          </a:xfrm>
          <a:prstGeom prst="rect">
            <a:avLst/>
          </a:prstGeom>
          <a:solidFill>
            <a:srgbClr val="FFF2CC"/>
          </a:solidFill>
          <a:ln>
            <a:noFill/>
          </a:ln>
        </p:spPr>
        <p:txBody>
          <a:bodyPr wrap="square">
            <a:noAutofit/>
          </a:bodyPr>
          <a:lstStyle>
            <a:lvl1pPr defTabSz="784225" eaLnBrk="0" hangingPunct="0">
              <a:defRPr>
                <a:solidFill>
                  <a:schemeClr val="tx1"/>
                </a:solidFill>
                <a:latin typeface="Arial" panose="020B0604020202020204" pitchFamily="34" charset="0"/>
                <a:ea typeface="华文细黑" panose="02010600040101010101" pitchFamily="2" charset="-122"/>
              </a:defRPr>
            </a:lvl1pPr>
            <a:lvl2pPr marL="742950" indent="-285750" defTabSz="784225" eaLnBrk="0" hangingPunct="0">
              <a:defRPr>
                <a:solidFill>
                  <a:schemeClr val="tx1"/>
                </a:solidFill>
                <a:latin typeface="Arial" panose="020B0604020202020204" pitchFamily="34" charset="0"/>
                <a:ea typeface="华文细黑" panose="02010600040101010101" pitchFamily="2" charset="-122"/>
              </a:defRPr>
            </a:lvl2pPr>
            <a:lvl3pPr marL="1143000" indent="-228600" defTabSz="784225" eaLnBrk="0" hangingPunct="0">
              <a:defRPr>
                <a:solidFill>
                  <a:schemeClr val="tx1"/>
                </a:solidFill>
                <a:latin typeface="Arial" panose="020B0604020202020204" pitchFamily="34" charset="0"/>
                <a:ea typeface="华文细黑" panose="02010600040101010101" pitchFamily="2" charset="-122"/>
              </a:defRPr>
            </a:lvl3pPr>
            <a:lvl4pPr marL="1600200" indent="-228600" defTabSz="784225" eaLnBrk="0" hangingPunct="0">
              <a:defRPr>
                <a:solidFill>
                  <a:schemeClr val="tx1"/>
                </a:solidFill>
                <a:latin typeface="Arial" panose="020B0604020202020204" pitchFamily="34" charset="0"/>
                <a:ea typeface="华文细黑" panose="02010600040101010101" pitchFamily="2" charset="-122"/>
              </a:defRPr>
            </a:lvl4pPr>
            <a:lvl5pPr marL="2057400" indent="-228600" defTabSz="784225" eaLnBrk="0" hangingPunct="0">
              <a:defRPr>
                <a:solidFill>
                  <a:schemeClr val="tx1"/>
                </a:solidFill>
                <a:latin typeface="Arial" panose="020B0604020202020204" pitchFamily="34" charset="0"/>
                <a:ea typeface="华文细黑" panose="02010600040101010101" pitchFamily="2" charset="-122"/>
              </a:defRPr>
            </a:lvl5pPr>
            <a:lvl6pPr marL="2514600" indent="-228600" defTabSz="784225"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defTabSz="784225"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defTabSz="784225"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defTabSz="784225"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fontAlgn="ctr">
              <a:spcBef>
                <a:spcPct val="50000"/>
              </a:spcBef>
            </a:pPr>
            <a:r>
              <a:rPr lang="en-US" dirty="0">
                <a:latin typeface="Huawei Sans" panose="020C0503030203020204" pitchFamily="34" charset="0"/>
                <a:ea typeface="方正兰亭黑简体" panose="02000000000000000000" pitchFamily="2" charset="-122"/>
                <a:sym typeface="Huawei Sans" panose="020C0503030203020204" pitchFamily="34" charset="0"/>
              </a:rPr>
              <a:t>DU</a:t>
            </a:r>
          </a:p>
          <a:p>
            <a:pPr algn="ctr" fontAlgn="ctr">
              <a:spcBef>
                <a:spcPct val="50000"/>
              </a:spcBef>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p>
          <a:p>
            <a:pPr algn="ctr" fontAlgn="ctr">
              <a:spcBef>
                <a:spcPct val="50000"/>
              </a:spcBef>
            </a:pPr>
            <a:r>
              <a:rPr lang="en-US" dirty="0">
                <a:latin typeface="Huawei Sans" panose="020C0503030203020204" pitchFamily="34" charset="0"/>
                <a:ea typeface="方正兰亭黑简体" panose="02000000000000000000" pitchFamily="2" charset="-122"/>
                <a:sym typeface="Huawei Sans" panose="020C0503030203020204" pitchFamily="34" charset="0"/>
              </a:rPr>
              <a:t>Ordered</a:t>
            </a:r>
          </a:p>
        </p:txBody>
      </p:sp>
      <p:sp>
        <p:nvSpPr>
          <p:cNvPr id="29" name="五边形 31"/>
          <p:cNvSpPr/>
          <p:nvPr/>
        </p:nvSpPr>
        <p:spPr>
          <a:xfrm flipH="1">
            <a:off x="7642893" y="3001181"/>
            <a:ext cx="1980000" cy="396044"/>
          </a:xfrm>
          <a:prstGeom prst="homePlate">
            <a:avLst>
              <a:gd name="adj" fmla="val 53527"/>
            </a:avLst>
          </a:prstGeom>
          <a:solidFill>
            <a:srgbClr val="FFCC6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tIns="36000" rtlCol="0" anchor="ctr">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Advertises label mappings to the upstream node.</a:t>
            </a:r>
          </a:p>
        </p:txBody>
      </p:sp>
      <p:sp>
        <p:nvSpPr>
          <p:cNvPr id="63" name="五边形 31"/>
          <p:cNvSpPr/>
          <p:nvPr/>
        </p:nvSpPr>
        <p:spPr>
          <a:xfrm flipH="1">
            <a:off x="3528438" y="4672391"/>
            <a:ext cx="1980000" cy="396044"/>
          </a:xfrm>
          <a:prstGeom prst="homePlate">
            <a:avLst>
              <a:gd name="adj" fmla="val 53527"/>
            </a:avLst>
          </a:prstGeom>
          <a:solidFill>
            <a:srgbClr val="FFCC6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tIns="36000" rtlCol="0" anchor="ctr">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Advertises label mappings to the upstream node.</a:t>
            </a:r>
          </a:p>
        </p:txBody>
      </p:sp>
      <p:sp>
        <p:nvSpPr>
          <p:cNvPr id="64" name="五边形 31"/>
          <p:cNvSpPr/>
          <p:nvPr/>
        </p:nvSpPr>
        <p:spPr>
          <a:xfrm flipH="1">
            <a:off x="5520211" y="4672391"/>
            <a:ext cx="1980000" cy="396044"/>
          </a:xfrm>
          <a:prstGeom prst="homePlate">
            <a:avLst>
              <a:gd name="adj" fmla="val 53527"/>
            </a:avLst>
          </a:prstGeom>
          <a:solidFill>
            <a:srgbClr val="FFCC6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tIns="36000" rtlCol="0" anchor="ctr">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Advertises label mappings to the upstream node.</a:t>
            </a:r>
          </a:p>
        </p:txBody>
      </p:sp>
      <p:grpSp>
        <p:nvGrpSpPr>
          <p:cNvPr id="65" name="组合 64"/>
          <p:cNvGrpSpPr/>
          <p:nvPr/>
        </p:nvGrpSpPr>
        <p:grpSpPr>
          <a:xfrm>
            <a:off x="3266422" y="5175527"/>
            <a:ext cx="6573859" cy="748744"/>
            <a:chOff x="1896669" y="4596630"/>
            <a:chExt cx="6573859" cy="748744"/>
          </a:xfrm>
        </p:grpSpPr>
        <p:sp>
          <p:nvSpPr>
            <p:cNvPr id="66" name="TextBox 43"/>
            <p:cNvSpPr txBox="1"/>
            <p:nvPr/>
          </p:nvSpPr>
          <p:spPr>
            <a:xfrm>
              <a:off x="1974373" y="503759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67" name="TextBox 44"/>
            <p:cNvSpPr txBox="1"/>
            <p:nvPr/>
          </p:nvSpPr>
          <p:spPr>
            <a:xfrm>
              <a:off x="3987752" y="503759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68" name="TextBox 48"/>
            <p:cNvSpPr txBox="1"/>
            <p:nvPr/>
          </p:nvSpPr>
          <p:spPr>
            <a:xfrm>
              <a:off x="5994484" y="503759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pic>
          <p:nvPicPr>
            <p:cNvPr id="69" name="图片 6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896669" y="4596630"/>
              <a:ext cx="540000" cy="442800"/>
            </a:xfrm>
            <a:prstGeom prst="rect">
              <a:avLst/>
            </a:prstGeom>
          </p:spPr>
        </p:pic>
        <p:pic>
          <p:nvPicPr>
            <p:cNvPr id="70" name="图片 6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927043" y="4596630"/>
              <a:ext cx="540000" cy="442800"/>
            </a:xfrm>
            <a:prstGeom prst="rect">
              <a:avLst/>
            </a:prstGeom>
          </p:spPr>
        </p:pic>
        <p:pic>
          <p:nvPicPr>
            <p:cNvPr id="71" name="图片 7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927925" y="4596630"/>
              <a:ext cx="540000" cy="442800"/>
            </a:xfrm>
            <a:prstGeom prst="rect">
              <a:avLst/>
            </a:prstGeom>
          </p:spPr>
        </p:pic>
        <p:sp>
          <p:nvSpPr>
            <p:cNvPr id="72" name="TextBox 43"/>
            <p:cNvSpPr txBox="1"/>
            <p:nvPr/>
          </p:nvSpPr>
          <p:spPr>
            <a:xfrm>
              <a:off x="8003136" y="503759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cxnSp>
          <p:nvCxnSpPr>
            <p:cNvPr id="73" name="直接连接符 72"/>
            <p:cNvCxnSpPr>
              <a:stCxn id="69" idx="3"/>
              <a:endCxn id="70" idx="1"/>
            </p:cNvCxnSpPr>
            <p:nvPr/>
          </p:nvCxnSpPr>
          <p:spPr>
            <a:xfrm>
              <a:off x="2436669" y="4818030"/>
              <a:ext cx="1490374"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71" idx="1"/>
              <a:endCxn id="70" idx="3"/>
            </p:cNvCxnSpPr>
            <p:nvPr/>
          </p:nvCxnSpPr>
          <p:spPr>
            <a:xfrm flipH="1">
              <a:off x="4467043" y="4818030"/>
              <a:ext cx="1460882"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71" idx="3"/>
              <a:endCxn id="76" idx="1"/>
            </p:cNvCxnSpPr>
            <p:nvPr/>
          </p:nvCxnSpPr>
          <p:spPr>
            <a:xfrm>
              <a:off x="6467925" y="4818030"/>
              <a:ext cx="1462603"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76" name="图片 7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930528" y="4596630"/>
              <a:ext cx="540000" cy="442800"/>
            </a:xfrm>
            <a:prstGeom prst="rect">
              <a:avLst/>
            </a:prstGeom>
          </p:spPr>
        </p:pic>
      </p:grpSp>
      <p:sp>
        <p:nvSpPr>
          <p:cNvPr id="77" name="Text Box 43"/>
          <p:cNvSpPr txBox="1">
            <a:spLocks noChangeArrowheads="1"/>
          </p:cNvSpPr>
          <p:nvPr/>
        </p:nvSpPr>
        <p:spPr bwMode="auto">
          <a:xfrm>
            <a:off x="919028" y="4687464"/>
            <a:ext cx="2300619" cy="1107996"/>
          </a:xfrm>
          <a:prstGeom prst="rect">
            <a:avLst/>
          </a:prstGeom>
          <a:solidFill>
            <a:srgbClr val="FFF2CC"/>
          </a:solidFill>
          <a:ln>
            <a:noFill/>
          </a:ln>
        </p:spPr>
        <p:txBody>
          <a:bodyPr wrap="square">
            <a:noAutofit/>
          </a:bodyPr>
          <a:lstStyle>
            <a:lvl1pPr defTabSz="784225" eaLnBrk="0" hangingPunct="0">
              <a:defRPr>
                <a:solidFill>
                  <a:schemeClr val="tx1"/>
                </a:solidFill>
                <a:latin typeface="Arial" panose="020B0604020202020204" pitchFamily="34" charset="0"/>
                <a:ea typeface="华文细黑" panose="02010600040101010101" pitchFamily="2" charset="-122"/>
              </a:defRPr>
            </a:lvl1pPr>
            <a:lvl2pPr marL="742950" indent="-285750" defTabSz="784225" eaLnBrk="0" hangingPunct="0">
              <a:defRPr>
                <a:solidFill>
                  <a:schemeClr val="tx1"/>
                </a:solidFill>
                <a:latin typeface="Arial" panose="020B0604020202020204" pitchFamily="34" charset="0"/>
                <a:ea typeface="华文细黑" panose="02010600040101010101" pitchFamily="2" charset="-122"/>
              </a:defRPr>
            </a:lvl2pPr>
            <a:lvl3pPr marL="1143000" indent="-228600" defTabSz="784225" eaLnBrk="0" hangingPunct="0">
              <a:defRPr>
                <a:solidFill>
                  <a:schemeClr val="tx1"/>
                </a:solidFill>
                <a:latin typeface="Arial" panose="020B0604020202020204" pitchFamily="34" charset="0"/>
                <a:ea typeface="华文细黑" panose="02010600040101010101" pitchFamily="2" charset="-122"/>
              </a:defRPr>
            </a:lvl3pPr>
            <a:lvl4pPr marL="1600200" indent="-228600" defTabSz="784225" eaLnBrk="0" hangingPunct="0">
              <a:defRPr>
                <a:solidFill>
                  <a:schemeClr val="tx1"/>
                </a:solidFill>
                <a:latin typeface="Arial" panose="020B0604020202020204" pitchFamily="34" charset="0"/>
                <a:ea typeface="华文细黑" panose="02010600040101010101" pitchFamily="2" charset="-122"/>
              </a:defRPr>
            </a:lvl4pPr>
            <a:lvl5pPr marL="2057400" indent="-228600" defTabSz="784225" eaLnBrk="0" hangingPunct="0">
              <a:defRPr>
                <a:solidFill>
                  <a:schemeClr val="tx1"/>
                </a:solidFill>
                <a:latin typeface="Arial" panose="020B0604020202020204" pitchFamily="34" charset="0"/>
                <a:ea typeface="华文细黑" panose="02010600040101010101" pitchFamily="2" charset="-122"/>
              </a:defRPr>
            </a:lvl5pPr>
            <a:lvl6pPr marL="2514600" indent="-228600" defTabSz="784225"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defTabSz="784225"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defTabSz="784225"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defTabSz="784225"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fontAlgn="ctr">
              <a:spcBef>
                <a:spcPct val="50000"/>
              </a:spcBef>
            </a:pPr>
            <a:r>
              <a:rPr lang="en-US" dirty="0">
                <a:latin typeface="Huawei Sans" panose="020C0503030203020204" pitchFamily="34" charset="0"/>
                <a:ea typeface="方正兰亭黑简体" panose="02000000000000000000" pitchFamily="2" charset="-122"/>
                <a:sym typeface="Huawei Sans" panose="020C0503030203020204" pitchFamily="34" charset="0"/>
              </a:rPr>
              <a:t>DoD</a:t>
            </a:r>
          </a:p>
          <a:p>
            <a:pPr algn="ctr" fontAlgn="ctr">
              <a:spcBef>
                <a:spcPct val="50000"/>
              </a:spcBef>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p>
          <a:p>
            <a:pPr algn="ctr" fontAlgn="ctr">
              <a:spcBef>
                <a:spcPct val="50000"/>
              </a:spcBef>
            </a:pPr>
            <a:r>
              <a:rPr lang="en-US" dirty="0">
                <a:latin typeface="Huawei Sans" panose="020C0503030203020204" pitchFamily="34" charset="0"/>
                <a:ea typeface="方正兰亭黑简体" panose="02000000000000000000" pitchFamily="2" charset="-122"/>
                <a:sym typeface="Huawei Sans" panose="020C0503030203020204" pitchFamily="34" charset="0"/>
              </a:rPr>
              <a:t>Ordered</a:t>
            </a:r>
          </a:p>
        </p:txBody>
      </p:sp>
      <p:sp>
        <p:nvSpPr>
          <p:cNvPr id="78" name="五边形 31"/>
          <p:cNvSpPr/>
          <p:nvPr/>
        </p:nvSpPr>
        <p:spPr>
          <a:xfrm flipH="1">
            <a:off x="7632492" y="4672391"/>
            <a:ext cx="1980000" cy="396044"/>
          </a:xfrm>
          <a:prstGeom prst="homePlate">
            <a:avLst>
              <a:gd name="adj" fmla="val 53527"/>
            </a:avLst>
          </a:prstGeom>
          <a:solidFill>
            <a:srgbClr val="FFCC6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tIns="36000" rtlCol="0" anchor="ctr">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Advertises label mappings to the upstream node.</a:t>
            </a:r>
          </a:p>
        </p:txBody>
      </p:sp>
      <p:cxnSp>
        <p:nvCxnSpPr>
          <p:cNvPr id="79" name="直接连接符 37"/>
          <p:cNvCxnSpPr/>
          <p:nvPr/>
        </p:nvCxnSpPr>
        <p:spPr>
          <a:xfrm>
            <a:off x="3917701" y="5584962"/>
            <a:ext cx="1165147" cy="0"/>
          </a:xfrm>
          <a:prstGeom prst="line">
            <a:avLst/>
          </a:prstGeom>
          <a:ln w="28575">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0" name="Rectangle 24"/>
          <p:cNvSpPr/>
          <p:nvPr/>
        </p:nvSpPr>
        <p:spPr>
          <a:xfrm>
            <a:off x="4005362" y="5616494"/>
            <a:ext cx="1092493" cy="523220"/>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Requests labels.</a:t>
            </a:r>
          </a:p>
        </p:txBody>
      </p:sp>
      <p:cxnSp>
        <p:nvCxnSpPr>
          <p:cNvPr id="81" name="直接连接符 37"/>
          <p:cNvCxnSpPr/>
          <p:nvPr/>
        </p:nvCxnSpPr>
        <p:spPr>
          <a:xfrm>
            <a:off x="5996128" y="5592238"/>
            <a:ext cx="1165147" cy="0"/>
          </a:xfrm>
          <a:prstGeom prst="line">
            <a:avLst/>
          </a:prstGeom>
          <a:ln w="28575">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2" name="Rectangle 24"/>
          <p:cNvSpPr/>
          <p:nvPr/>
        </p:nvSpPr>
        <p:spPr>
          <a:xfrm>
            <a:off x="6083789" y="5623770"/>
            <a:ext cx="1092493" cy="523220"/>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Requests labels.</a:t>
            </a:r>
          </a:p>
        </p:txBody>
      </p:sp>
      <p:cxnSp>
        <p:nvCxnSpPr>
          <p:cNvPr id="83" name="直接连接符 37"/>
          <p:cNvCxnSpPr/>
          <p:nvPr/>
        </p:nvCxnSpPr>
        <p:spPr>
          <a:xfrm>
            <a:off x="8070421" y="5560706"/>
            <a:ext cx="1165147" cy="0"/>
          </a:xfrm>
          <a:prstGeom prst="line">
            <a:avLst/>
          </a:prstGeom>
          <a:ln w="28575">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4" name="Rectangle 24"/>
          <p:cNvSpPr/>
          <p:nvPr/>
        </p:nvSpPr>
        <p:spPr>
          <a:xfrm>
            <a:off x="8158082" y="5592238"/>
            <a:ext cx="1092493" cy="523220"/>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Requests labels.</a:t>
            </a:r>
          </a:p>
        </p:txBody>
      </p:sp>
      <p:sp>
        <p:nvSpPr>
          <p:cNvPr id="85" name="Oval 29"/>
          <p:cNvSpPr/>
          <p:nvPr/>
        </p:nvSpPr>
        <p:spPr>
          <a:xfrm>
            <a:off x="4249827" y="6137087"/>
            <a:ext cx="223557" cy="223557"/>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86" name="Oval 29"/>
          <p:cNvSpPr/>
          <p:nvPr/>
        </p:nvSpPr>
        <p:spPr>
          <a:xfrm>
            <a:off x="6388024" y="6137087"/>
            <a:ext cx="223557" cy="223557"/>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87" name="Oval 29"/>
          <p:cNvSpPr/>
          <p:nvPr/>
        </p:nvSpPr>
        <p:spPr>
          <a:xfrm>
            <a:off x="8538152" y="6137087"/>
            <a:ext cx="223557" cy="223557"/>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88" name="Oval 29"/>
          <p:cNvSpPr/>
          <p:nvPr/>
        </p:nvSpPr>
        <p:spPr>
          <a:xfrm>
            <a:off x="4249827" y="4413464"/>
            <a:ext cx="223557" cy="223557"/>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6</a:t>
            </a:r>
          </a:p>
        </p:txBody>
      </p:sp>
      <p:sp>
        <p:nvSpPr>
          <p:cNvPr id="89" name="Oval 29"/>
          <p:cNvSpPr/>
          <p:nvPr/>
        </p:nvSpPr>
        <p:spPr>
          <a:xfrm>
            <a:off x="6388024" y="4413464"/>
            <a:ext cx="223557" cy="223557"/>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5</a:t>
            </a:r>
          </a:p>
        </p:txBody>
      </p:sp>
      <p:sp>
        <p:nvSpPr>
          <p:cNvPr id="90" name="Oval 29"/>
          <p:cNvSpPr/>
          <p:nvPr/>
        </p:nvSpPr>
        <p:spPr>
          <a:xfrm>
            <a:off x="8538152" y="4413464"/>
            <a:ext cx="223557" cy="223557"/>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p>
        </p:txBody>
      </p:sp>
      <p:cxnSp>
        <p:nvCxnSpPr>
          <p:cNvPr id="92" name="直接连接符 4"/>
          <p:cNvCxnSpPr/>
          <p:nvPr/>
        </p:nvCxnSpPr>
        <p:spPr>
          <a:xfrm flipV="1">
            <a:off x="10717333" y="5059204"/>
            <a:ext cx="0" cy="718455"/>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V="1">
            <a:off x="9850682" y="5393052"/>
            <a:ext cx="864000"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6" name="Oval 29"/>
          <p:cNvSpPr/>
          <p:nvPr/>
        </p:nvSpPr>
        <p:spPr>
          <a:xfrm>
            <a:off x="8467601" y="2769884"/>
            <a:ext cx="223557" cy="223557"/>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97" name="Oval 29"/>
          <p:cNvSpPr/>
          <p:nvPr/>
        </p:nvSpPr>
        <p:spPr>
          <a:xfrm>
            <a:off x="6388023" y="2756005"/>
            <a:ext cx="223557" cy="223557"/>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98" name="Oval 29"/>
          <p:cNvSpPr/>
          <p:nvPr/>
        </p:nvSpPr>
        <p:spPr>
          <a:xfrm>
            <a:off x="4249827" y="2753924"/>
            <a:ext cx="223557" cy="223557"/>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4" name="文本框 3"/>
          <p:cNvSpPr txBox="1"/>
          <p:nvPr/>
        </p:nvSpPr>
        <p:spPr>
          <a:xfrm>
            <a:off x="8941867" y="5842116"/>
            <a:ext cx="1229824" cy="338554"/>
          </a:xfrm>
          <a:prstGeom prst="rect">
            <a:avLst/>
          </a:prstGeom>
          <a:noFill/>
        </p:spPr>
        <p:txBody>
          <a:bodyPr wrap="square" rtlCol="0">
            <a:noAutofit/>
          </a:bodyPr>
          <a:lstStyle/>
          <a:p>
            <a:pPr fontAlgn="ctr"/>
            <a:r>
              <a:rPr lang="en-US" sz="1600" b="1" dirty="0">
                <a:solidFill>
                  <a:srgbClr val="EC7061"/>
                </a:solidFill>
                <a:latin typeface="Huawei Sans" panose="020C0503030203020204" pitchFamily="34" charset="0"/>
              </a:rPr>
              <a:t>Egress LSR</a:t>
            </a:r>
          </a:p>
        </p:txBody>
      </p:sp>
      <p:sp>
        <p:nvSpPr>
          <p:cNvPr id="100" name="文本框 99"/>
          <p:cNvSpPr txBox="1"/>
          <p:nvPr/>
        </p:nvSpPr>
        <p:spPr>
          <a:xfrm>
            <a:off x="8952267" y="4155557"/>
            <a:ext cx="1229824" cy="338554"/>
          </a:xfrm>
          <a:prstGeom prst="rect">
            <a:avLst/>
          </a:prstGeom>
          <a:noFill/>
        </p:spPr>
        <p:txBody>
          <a:bodyPr wrap="square" rtlCol="0">
            <a:noAutofit/>
          </a:bodyPr>
          <a:lstStyle/>
          <a:p>
            <a:pPr fontAlgn="ctr"/>
            <a:r>
              <a:rPr lang="en-US" sz="1600" b="1" dirty="0">
                <a:solidFill>
                  <a:srgbClr val="EC7061"/>
                </a:solidFill>
                <a:latin typeface="Huawei Sans" panose="020C0503030203020204" pitchFamily="34" charset="0"/>
              </a:rPr>
              <a:t>Egress LSR</a:t>
            </a:r>
          </a:p>
        </p:txBody>
      </p:sp>
      <p:sp>
        <p:nvSpPr>
          <p:cNvPr id="61" name="TextBox 31"/>
          <p:cNvSpPr txBox="1"/>
          <p:nvPr/>
        </p:nvSpPr>
        <p:spPr>
          <a:xfrm>
            <a:off x="10691768" y="3567539"/>
            <a:ext cx="1120820" cy="261610"/>
          </a:xfrm>
          <a:prstGeom prst="rect">
            <a:avLst/>
          </a:prstGeom>
          <a:noFill/>
        </p:spPr>
        <p:txBody>
          <a:bodyPr wrap="square" rtlCol="0">
            <a:noAutofit/>
          </a:bodyPr>
          <a:lstStyle/>
          <a:p>
            <a:pPr algn="r" fontAlgn="ctr"/>
            <a:r>
              <a:rPr lang="en-US" sz="1100" dirty="0">
                <a:latin typeface="Huawei Sans" panose="020C0503030203020204" pitchFamily="34" charset="0"/>
                <a:ea typeface="方正兰亭黑简体" panose="02000000000000000000" pitchFamily="2" charset="-122"/>
                <a:sym typeface="Huawei Sans" panose="020C0503030203020204" pitchFamily="34" charset="0"/>
              </a:rPr>
              <a:t>192.168.4.0/24</a:t>
            </a:r>
          </a:p>
        </p:txBody>
      </p:sp>
      <p:sp>
        <p:nvSpPr>
          <p:cNvPr id="62" name="TextBox 31"/>
          <p:cNvSpPr txBox="1"/>
          <p:nvPr/>
        </p:nvSpPr>
        <p:spPr>
          <a:xfrm>
            <a:off x="10691768" y="5264796"/>
            <a:ext cx="1120820" cy="261610"/>
          </a:xfrm>
          <a:prstGeom prst="rect">
            <a:avLst/>
          </a:prstGeom>
          <a:noFill/>
        </p:spPr>
        <p:txBody>
          <a:bodyPr wrap="square" rtlCol="0">
            <a:noAutofit/>
          </a:bodyPr>
          <a:lstStyle/>
          <a:p>
            <a:pPr algn="r" fontAlgn="ctr"/>
            <a:r>
              <a:rPr lang="en-US" sz="1100" dirty="0">
                <a:latin typeface="Huawei Sans" panose="020C0503030203020204" pitchFamily="34" charset="0"/>
                <a:ea typeface="方正兰亭黑简体" panose="02000000000000000000" pitchFamily="2" charset="-122"/>
                <a:sym typeface="Huawei Sans" panose="020C0503030203020204" pitchFamily="34" charset="0"/>
              </a:rPr>
              <a:t>192.168.4.0/24</a:t>
            </a:r>
          </a:p>
        </p:txBody>
      </p:sp>
    </p:spTree>
    <p:extLst>
      <p:ext uri="{BB962C8B-B14F-4D97-AF65-F5344CB8AC3E}">
        <p14:creationId xmlns:p14="http://schemas.microsoft.com/office/powerpoint/2010/main" val="70805375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type="body" sz="quarter" idx="10"/>
          </p:nvPr>
        </p:nvSpPr>
        <p:spPr/>
        <p:txBody>
          <a:bodyPr wrap="square">
            <a:noAutofit/>
          </a:bodyPr>
          <a:lstStyle/>
          <a:p>
            <a:pPr marL="0" indent="0" fontAlgn="ctr">
              <a:buNone/>
            </a:pP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Liberal mode</a:t>
            </a:r>
          </a:p>
          <a:p>
            <a:pPr marL="596900" lvl="1" indent="-250825" fontAlgn="ct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An LSR can receive label mappings from its next hop or non-next hop nodes.</a:t>
            </a:r>
          </a:p>
          <a:p>
            <a:pPr marL="596900" lvl="1" indent="-250825" fontAlgn="ctr"/>
            <a:r>
              <a:rPr lang="en-US" sz="2000" dirty="0" smtClean="0">
                <a:latin typeface="Huawei Sans" panose="020C0503030203020204" pitchFamily="34" charset="0"/>
                <a:ea typeface="方正兰亭黑简体" panose="02000000000000000000" pitchFamily="2" charset="-122"/>
                <a:sym typeface="Huawei Sans" panose="020C0503030203020204" pitchFamily="34" charset="0"/>
              </a:rPr>
              <a:t>An LSR retains all label mappings received from a peer, regardless of whether the peer is its next hop.</a:t>
            </a:r>
          </a:p>
          <a:p>
            <a:pPr lvl="1"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p:txBody>
          <a:bodyPr wrap="square">
            <a:noAutofit/>
          </a:body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Label Retention Mode </a:t>
            </a:r>
            <a:r>
              <a:rPr lang="en-US" altLang="zh-CN" dirty="0"/>
              <a:t>—</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dirty="0">
                <a:latin typeface="Huawei Sans" panose="020C0503030203020204" pitchFamily="34" charset="0"/>
                <a:ea typeface="方正兰亭黑简体" panose="02000000000000000000" pitchFamily="2" charset="-122"/>
                <a:sym typeface="Huawei Sans" panose="020C0503030203020204" pitchFamily="34" charset="0"/>
              </a:rPr>
              <a:t>Liberal</a:t>
            </a:r>
          </a:p>
        </p:txBody>
      </p:sp>
      <p:grpSp>
        <p:nvGrpSpPr>
          <p:cNvPr id="6" name="组合 5"/>
          <p:cNvGrpSpPr/>
          <p:nvPr/>
        </p:nvGrpSpPr>
        <p:grpSpPr>
          <a:xfrm>
            <a:off x="728770" y="3581598"/>
            <a:ext cx="8769395" cy="885065"/>
            <a:chOff x="615528" y="4859128"/>
            <a:chExt cx="8769395" cy="885065"/>
          </a:xfrm>
        </p:grpSpPr>
        <p:grpSp>
          <p:nvGrpSpPr>
            <p:cNvPr id="7" name="组合 6"/>
            <p:cNvGrpSpPr/>
            <p:nvPr/>
          </p:nvGrpSpPr>
          <p:grpSpPr>
            <a:xfrm>
              <a:off x="2811064" y="4859128"/>
              <a:ext cx="6573859" cy="725733"/>
              <a:chOff x="1896669" y="4313697"/>
              <a:chExt cx="6573859" cy="725733"/>
            </a:xfrm>
          </p:grpSpPr>
          <p:sp>
            <p:nvSpPr>
              <p:cNvPr id="14" name="TextBox 43"/>
              <p:cNvSpPr txBox="1"/>
              <p:nvPr/>
            </p:nvSpPr>
            <p:spPr>
              <a:xfrm>
                <a:off x="1945798" y="431369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5" name="TextBox 44"/>
              <p:cNvSpPr txBox="1"/>
              <p:nvPr/>
            </p:nvSpPr>
            <p:spPr>
              <a:xfrm>
                <a:off x="3797252" y="431369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6" name="TextBox 48"/>
              <p:cNvSpPr txBox="1"/>
              <p:nvPr/>
            </p:nvSpPr>
            <p:spPr>
              <a:xfrm>
                <a:off x="6194509" y="431369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pic>
            <p:nvPicPr>
              <p:cNvPr id="17" name="图片 1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896669" y="4596630"/>
                <a:ext cx="540000" cy="442800"/>
              </a:xfrm>
              <a:prstGeom prst="rect">
                <a:avLst/>
              </a:prstGeom>
            </p:spPr>
          </p:pic>
          <p:pic>
            <p:nvPicPr>
              <p:cNvPr id="18" name="图片 1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736543" y="4596630"/>
                <a:ext cx="540000" cy="442800"/>
              </a:xfrm>
              <a:prstGeom prst="rect">
                <a:avLst/>
              </a:prstGeom>
            </p:spPr>
          </p:pic>
          <p:pic>
            <p:nvPicPr>
              <p:cNvPr id="19" name="图片 1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137475" y="4596630"/>
                <a:ext cx="540000" cy="442800"/>
              </a:xfrm>
              <a:prstGeom prst="rect">
                <a:avLst/>
              </a:prstGeom>
            </p:spPr>
          </p:pic>
          <p:pic>
            <p:nvPicPr>
              <p:cNvPr id="20" name="图片 1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930528" y="4596630"/>
                <a:ext cx="540000" cy="442800"/>
              </a:xfrm>
              <a:prstGeom prst="rect">
                <a:avLst/>
              </a:prstGeom>
            </p:spPr>
          </p:pic>
          <p:sp>
            <p:nvSpPr>
              <p:cNvPr id="21" name="TextBox 43"/>
              <p:cNvSpPr txBox="1"/>
              <p:nvPr/>
            </p:nvSpPr>
            <p:spPr>
              <a:xfrm>
                <a:off x="7984085" y="431369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cxnSp>
            <p:nvCxnSpPr>
              <p:cNvPr id="22" name="直接连接符 21"/>
              <p:cNvCxnSpPr>
                <a:stCxn id="17" idx="3"/>
                <a:endCxn id="18" idx="1"/>
              </p:cNvCxnSpPr>
              <p:nvPr/>
            </p:nvCxnSpPr>
            <p:spPr>
              <a:xfrm>
                <a:off x="2436669" y="4818030"/>
                <a:ext cx="1299874"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9" idx="1"/>
                <a:endCxn id="18" idx="3"/>
              </p:cNvCxnSpPr>
              <p:nvPr/>
            </p:nvCxnSpPr>
            <p:spPr>
              <a:xfrm flipH="1">
                <a:off x="4276543" y="4818030"/>
                <a:ext cx="1860932"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19" idx="3"/>
                <a:endCxn id="20" idx="1"/>
              </p:cNvCxnSpPr>
              <p:nvPr/>
            </p:nvCxnSpPr>
            <p:spPr>
              <a:xfrm>
                <a:off x="6677475" y="4818030"/>
                <a:ext cx="1253053"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10" name="直接连接符 4"/>
            <p:cNvCxnSpPr/>
            <p:nvPr/>
          </p:nvCxnSpPr>
          <p:spPr>
            <a:xfrm flipV="1">
              <a:off x="2021973" y="5025738"/>
              <a:ext cx="0" cy="718455"/>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TextBox 36"/>
            <p:cNvSpPr txBox="1"/>
            <p:nvPr/>
          </p:nvSpPr>
          <p:spPr>
            <a:xfrm>
              <a:off x="615528" y="5205697"/>
              <a:ext cx="1388522" cy="307777"/>
            </a:xfrm>
            <a:prstGeom prst="rect">
              <a:avLst/>
            </a:prstGeom>
            <a:noFill/>
          </p:spPr>
          <p:txBody>
            <a:bodyPr wrap="square" rtlCol="0">
              <a:noAutofit/>
            </a:bodyPr>
            <a:lstStyle/>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cxnSp>
          <p:nvCxnSpPr>
            <p:cNvPr id="13" name="直接连接符 12"/>
            <p:cNvCxnSpPr/>
            <p:nvPr/>
          </p:nvCxnSpPr>
          <p:spPr>
            <a:xfrm flipH="1" flipV="1">
              <a:off x="2020092" y="5359586"/>
              <a:ext cx="807014"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26" name="TextBox 43"/>
          <p:cNvSpPr txBox="1"/>
          <p:nvPr/>
        </p:nvSpPr>
        <p:spPr>
          <a:xfrm>
            <a:off x="6030468" y="5840680"/>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R5</a:t>
            </a:r>
          </a:p>
        </p:txBody>
      </p:sp>
      <p:cxnSp>
        <p:nvCxnSpPr>
          <p:cNvPr id="27" name="直接连接符 26"/>
          <p:cNvCxnSpPr>
            <a:endCxn id="18" idx="2"/>
          </p:cNvCxnSpPr>
          <p:nvPr/>
        </p:nvCxnSpPr>
        <p:spPr>
          <a:xfrm flipH="1" flipV="1">
            <a:off x="5034180" y="4307331"/>
            <a:ext cx="1042946" cy="1145554"/>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0" name="直接连接符 29"/>
          <p:cNvCxnSpPr>
            <a:endCxn id="19" idx="2"/>
          </p:cNvCxnSpPr>
          <p:nvPr/>
        </p:nvCxnSpPr>
        <p:spPr>
          <a:xfrm flipV="1">
            <a:off x="6436348" y="4307331"/>
            <a:ext cx="998764" cy="1145554"/>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25" name="图片 2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963408" y="5369481"/>
            <a:ext cx="540000" cy="442800"/>
          </a:xfrm>
          <a:prstGeom prst="rect">
            <a:avLst/>
          </a:prstGeom>
        </p:spPr>
      </p:pic>
      <p:sp>
        <p:nvSpPr>
          <p:cNvPr id="33" name="五边形 31"/>
          <p:cNvSpPr/>
          <p:nvPr/>
        </p:nvSpPr>
        <p:spPr>
          <a:xfrm>
            <a:off x="5261618" y="3379150"/>
            <a:ext cx="1980000" cy="395307"/>
          </a:xfrm>
          <a:prstGeom prst="homePlate">
            <a:avLst>
              <a:gd name="adj" fmla="val 53527"/>
            </a:avLst>
          </a:prstGeom>
          <a:solidFill>
            <a:srgbClr val="FFCC6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Advertises label mappings to the upstream node.</a:t>
            </a:r>
          </a:p>
        </p:txBody>
      </p:sp>
      <p:sp>
        <p:nvSpPr>
          <p:cNvPr id="34" name="五边形 31"/>
          <p:cNvSpPr/>
          <p:nvPr/>
        </p:nvSpPr>
        <p:spPr>
          <a:xfrm rot="18642259">
            <a:off x="6494835" y="4778101"/>
            <a:ext cx="1800000" cy="579847"/>
          </a:xfrm>
          <a:prstGeom prst="homePlate">
            <a:avLst>
              <a:gd name="adj" fmla="val 53527"/>
            </a:avLst>
          </a:prstGeom>
          <a:solidFill>
            <a:srgbClr val="FFCC6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Advertises label mappings to the upstream node.</a:t>
            </a:r>
          </a:p>
        </p:txBody>
      </p:sp>
      <p:sp>
        <p:nvSpPr>
          <p:cNvPr id="28" name="TextBox 44"/>
          <p:cNvSpPr txBox="1"/>
          <p:nvPr/>
        </p:nvSpPr>
        <p:spPr>
          <a:xfrm>
            <a:off x="4018933" y="4282487"/>
            <a:ext cx="981359" cy="307777"/>
          </a:xfrm>
          <a:prstGeom prst="rect">
            <a:avLst/>
          </a:prstGeom>
          <a:noFill/>
        </p:spPr>
        <p:txBody>
          <a:bodyPr wrap="square" rtlCol="0">
            <a:noAutofit/>
          </a:bodyPr>
          <a:lstStyle/>
          <a:p>
            <a:pPr algn="ctr" fontAlgn="ct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Next </a:t>
            </a:r>
            <a:r>
              <a:rPr lang="en-US" sz="14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hop</a:t>
            </a:r>
            <a:endPar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TextBox 44"/>
          <p:cNvSpPr txBox="1"/>
          <p:nvPr/>
        </p:nvSpPr>
        <p:spPr>
          <a:xfrm>
            <a:off x="4618381" y="5716952"/>
            <a:ext cx="1330814" cy="307777"/>
          </a:xfrm>
          <a:prstGeom prst="rect">
            <a:avLst/>
          </a:prstGeom>
          <a:noFill/>
        </p:spPr>
        <p:txBody>
          <a:bodyPr wrap="square" rtlCol="0">
            <a:noAutofit/>
          </a:bodyPr>
          <a:lstStyle/>
          <a:p>
            <a:pPr algn="ctr" fontAlgn="ct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Not next hop</a:t>
            </a:r>
          </a:p>
        </p:txBody>
      </p:sp>
    </p:spTree>
    <p:extLst>
      <p:ext uri="{BB962C8B-B14F-4D97-AF65-F5344CB8AC3E}">
        <p14:creationId xmlns:p14="http://schemas.microsoft.com/office/powerpoint/2010/main" val="316858004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type="body" sz="quarter" idx="10"/>
          </p:nvPr>
        </p:nvSpPr>
        <p:spPr/>
        <p:txBody>
          <a:bodyPr wrap="square">
            <a:noAutofit/>
          </a:bodyPr>
          <a:lstStyle/>
          <a:p>
            <a:pPr marL="0" indent="0" fontAlgn="ctr">
              <a:buNone/>
            </a:pPr>
            <a:r>
              <a:rPr lang="en-US" sz="2000" dirty="0" smtClean="0">
                <a:latin typeface="Huawei Sans" panose="020C0503030203020204" pitchFamily="34" charset="0"/>
                <a:ea typeface="方正兰亭黑简体" panose="02000000000000000000" pitchFamily="2" charset="-122"/>
                <a:sym typeface="Huawei Sans" panose="020C0503030203020204" pitchFamily="34" charset="0"/>
              </a:rPr>
              <a:t>Conservative</a:t>
            </a:r>
          </a:p>
          <a:p>
            <a:pPr lvl="1" fontAlgn="ct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An LSR retains the label mappings received from a peer only if the peer is its next hop.</a:t>
            </a:r>
          </a:p>
          <a:p>
            <a:pPr lvl="1" fontAlgn="ctr"/>
            <a:endParaRPr lang="en-US" altLang="zh-CN"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p:txBody>
          <a:bodyPr wrap="square">
            <a:noAutofit/>
          </a:body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Label Retention Mode </a:t>
            </a:r>
            <a:r>
              <a:rPr lang="en-US" altLang="zh-CN" dirty="0"/>
              <a:t>—</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dirty="0">
                <a:latin typeface="Huawei Sans" panose="020C0503030203020204" pitchFamily="34" charset="0"/>
                <a:ea typeface="方正兰亭黑简体" panose="02000000000000000000" pitchFamily="2" charset="-122"/>
                <a:sym typeface="Huawei Sans" panose="020C0503030203020204" pitchFamily="34" charset="0"/>
              </a:rPr>
              <a:t>Conservative</a:t>
            </a:r>
          </a:p>
        </p:txBody>
      </p:sp>
      <p:grpSp>
        <p:nvGrpSpPr>
          <p:cNvPr id="6" name="组合 5"/>
          <p:cNvGrpSpPr/>
          <p:nvPr/>
        </p:nvGrpSpPr>
        <p:grpSpPr>
          <a:xfrm>
            <a:off x="2006334" y="3441898"/>
            <a:ext cx="7364831" cy="885065"/>
            <a:chOff x="2020092" y="4859128"/>
            <a:chExt cx="7364831" cy="885065"/>
          </a:xfrm>
        </p:grpSpPr>
        <p:grpSp>
          <p:nvGrpSpPr>
            <p:cNvPr id="7" name="组合 6"/>
            <p:cNvGrpSpPr/>
            <p:nvPr/>
          </p:nvGrpSpPr>
          <p:grpSpPr>
            <a:xfrm>
              <a:off x="2811064" y="4859128"/>
              <a:ext cx="6573859" cy="725733"/>
              <a:chOff x="1896669" y="4313697"/>
              <a:chExt cx="6573859" cy="725733"/>
            </a:xfrm>
          </p:grpSpPr>
          <p:sp>
            <p:nvSpPr>
              <p:cNvPr id="14" name="TextBox 43"/>
              <p:cNvSpPr txBox="1"/>
              <p:nvPr/>
            </p:nvSpPr>
            <p:spPr>
              <a:xfrm>
                <a:off x="1945798" y="431369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5" name="TextBox 44"/>
              <p:cNvSpPr txBox="1"/>
              <p:nvPr/>
            </p:nvSpPr>
            <p:spPr>
              <a:xfrm>
                <a:off x="3797252" y="431369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6" name="TextBox 48"/>
              <p:cNvSpPr txBox="1"/>
              <p:nvPr/>
            </p:nvSpPr>
            <p:spPr>
              <a:xfrm>
                <a:off x="6204034" y="431369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pic>
            <p:nvPicPr>
              <p:cNvPr id="17" name="图片 1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896669" y="4596630"/>
                <a:ext cx="540000" cy="442800"/>
              </a:xfrm>
              <a:prstGeom prst="rect">
                <a:avLst/>
              </a:prstGeom>
            </p:spPr>
          </p:pic>
          <p:pic>
            <p:nvPicPr>
              <p:cNvPr id="18" name="图片 1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736543" y="4596630"/>
                <a:ext cx="540000" cy="442800"/>
              </a:xfrm>
              <a:prstGeom prst="rect">
                <a:avLst/>
              </a:prstGeom>
            </p:spPr>
          </p:pic>
          <p:pic>
            <p:nvPicPr>
              <p:cNvPr id="19" name="图片 1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137475" y="4596630"/>
                <a:ext cx="540000" cy="442800"/>
              </a:xfrm>
              <a:prstGeom prst="rect">
                <a:avLst/>
              </a:prstGeom>
            </p:spPr>
          </p:pic>
          <p:pic>
            <p:nvPicPr>
              <p:cNvPr id="20" name="图片 1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930528" y="4596630"/>
                <a:ext cx="540000" cy="442800"/>
              </a:xfrm>
              <a:prstGeom prst="rect">
                <a:avLst/>
              </a:prstGeom>
            </p:spPr>
          </p:pic>
          <p:sp>
            <p:nvSpPr>
              <p:cNvPr id="21" name="TextBox 43"/>
              <p:cNvSpPr txBox="1"/>
              <p:nvPr/>
            </p:nvSpPr>
            <p:spPr>
              <a:xfrm>
                <a:off x="7984085" y="431369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cxnSp>
            <p:nvCxnSpPr>
              <p:cNvPr id="22" name="直接连接符 21"/>
              <p:cNvCxnSpPr>
                <a:stCxn id="17" idx="3"/>
                <a:endCxn id="18" idx="1"/>
              </p:cNvCxnSpPr>
              <p:nvPr/>
            </p:nvCxnSpPr>
            <p:spPr>
              <a:xfrm>
                <a:off x="2436669" y="4818030"/>
                <a:ext cx="1299874"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9" idx="1"/>
                <a:endCxn id="18" idx="3"/>
              </p:cNvCxnSpPr>
              <p:nvPr/>
            </p:nvCxnSpPr>
            <p:spPr>
              <a:xfrm flipH="1">
                <a:off x="4276543" y="4818030"/>
                <a:ext cx="1860932"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19" idx="3"/>
                <a:endCxn id="20" idx="1"/>
              </p:cNvCxnSpPr>
              <p:nvPr/>
            </p:nvCxnSpPr>
            <p:spPr>
              <a:xfrm>
                <a:off x="6677475" y="4818030"/>
                <a:ext cx="1253053"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10" name="直接连接符 4"/>
            <p:cNvCxnSpPr/>
            <p:nvPr/>
          </p:nvCxnSpPr>
          <p:spPr>
            <a:xfrm flipV="1">
              <a:off x="2021973" y="5025738"/>
              <a:ext cx="0" cy="718455"/>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flipV="1">
              <a:off x="2020092" y="5359586"/>
              <a:ext cx="807014"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25" name="TextBox 43"/>
          <p:cNvSpPr txBox="1"/>
          <p:nvPr/>
        </p:nvSpPr>
        <p:spPr>
          <a:xfrm>
            <a:off x="5903468" y="5700980"/>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R5</a:t>
            </a:r>
          </a:p>
        </p:txBody>
      </p:sp>
      <p:cxnSp>
        <p:nvCxnSpPr>
          <p:cNvPr id="26" name="直接连接符 25"/>
          <p:cNvCxnSpPr>
            <a:endCxn id="18" idx="2"/>
          </p:cNvCxnSpPr>
          <p:nvPr/>
        </p:nvCxnSpPr>
        <p:spPr>
          <a:xfrm flipH="1" flipV="1">
            <a:off x="4907180" y="4167631"/>
            <a:ext cx="1042946" cy="1145554"/>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7" name="直接连接符 26"/>
          <p:cNvCxnSpPr>
            <a:endCxn id="19" idx="2"/>
          </p:cNvCxnSpPr>
          <p:nvPr/>
        </p:nvCxnSpPr>
        <p:spPr>
          <a:xfrm flipV="1">
            <a:off x="6309348" y="4167631"/>
            <a:ext cx="998764" cy="1145554"/>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836408" y="5229781"/>
            <a:ext cx="540000" cy="442800"/>
          </a:xfrm>
          <a:prstGeom prst="rect">
            <a:avLst/>
          </a:prstGeom>
        </p:spPr>
      </p:pic>
      <p:sp>
        <p:nvSpPr>
          <p:cNvPr id="29" name="五边形 31"/>
          <p:cNvSpPr/>
          <p:nvPr/>
        </p:nvSpPr>
        <p:spPr>
          <a:xfrm>
            <a:off x="5064193" y="3239450"/>
            <a:ext cx="2178000" cy="395307"/>
          </a:xfrm>
          <a:prstGeom prst="homePlate">
            <a:avLst>
              <a:gd name="adj" fmla="val 53527"/>
            </a:avLst>
          </a:prstGeom>
          <a:solidFill>
            <a:srgbClr val="FFCC6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Advertises label mappings to the upstream node.</a:t>
            </a:r>
          </a:p>
        </p:txBody>
      </p:sp>
      <p:sp>
        <p:nvSpPr>
          <p:cNvPr id="30" name="五边形 31"/>
          <p:cNvSpPr/>
          <p:nvPr/>
        </p:nvSpPr>
        <p:spPr>
          <a:xfrm rot="18642259">
            <a:off x="6329735" y="4647926"/>
            <a:ext cx="1800000" cy="579847"/>
          </a:xfrm>
          <a:prstGeom prst="homePlate">
            <a:avLst>
              <a:gd name="adj" fmla="val 53527"/>
            </a:avLst>
          </a:prstGeom>
          <a:solidFill>
            <a:srgbClr val="FFCC6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Advertises label mappings to the upstream node.</a:t>
            </a:r>
          </a:p>
        </p:txBody>
      </p:sp>
      <p:sp>
        <p:nvSpPr>
          <p:cNvPr id="31" name="十字形 30"/>
          <p:cNvSpPr/>
          <p:nvPr/>
        </p:nvSpPr>
        <p:spPr>
          <a:xfrm rot="2785165">
            <a:off x="7916823" y="4361247"/>
            <a:ext cx="314163" cy="314163"/>
          </a:xfrm>
          <a:prstGeom prst="plus">
            <a:avLst>
              <a:gd name="adj" fmla="val 39697"/>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9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文本框 1"/>
          <p:cNvSpPr txBox="1"/>
          <p:nvPr/>
        </p:nvSpPr>
        <p:spPr>
          <a:xfrm>
            <a:off x="8213946" y="4344156"/>
            <a:ext cx="1518364" cy="369332"/>
          </a:xfrm>
          <a:prstGeom prst="rect">
            <a:avLst/>
          </a:prstGeom>
          <a:noFill/>
        </p:spPr>
        <p:txBody>
          <a:bodyPr wrap="square" rtlCol="0">
            <a:noAutofit/>
          </a:body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Not retained</a:t>
            </a:r>
          </a:p>
        </p:txBody>
      </p:sp>
      <p:sp>
        <p:nvSpPr>
          <p:cNvPr id="32" name="圆角矩形标注 31"/>
          <p:cNvSpPr/>
          <p:nvPr/>
        </p:nvSpPr>
        <p:spPr>
          <a:xfrm>
            <a:off x="7501026" y="2473975"/>
            <a:ext cx="3101384" cy="852934"/>
          </a:xfrm>
          <a:prstGeom prst="wedgeRoundRectCallout">
            <a:avLst>
              <a:gd name="adj1" fmla="val -46138"/>
              <a:gd name="adj2" fmla="val 102178"/>
              <a:gd name="adj3" fmla="val 16667"/>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Assume that the next hop of the IP route from R3 to 192.168.1.0/24 is R2.</a:t>
            </a:r>
          </a:p>
        </p:txBody>
      </p:sp>
      <p:sp>
        <p:nvSpPr>
          <p:cNvPr id="33" name="TextBox 36"/>
          <p:cNvSpPr txBox="1"/>
          <p:nvPr/>
        </p:nvSpPr>
        <p:spPr>
          <a:xfrm>
            <a:off x="601770" y="3788467"/>
            <a:ext cx="1388522" cy="307777"/>
          </a:xfrm>
          <a:prstGeom prst="rect">
            <a:avLst/>
          </a:prstGeom>
          <a:noFill/>
        </p:spPr>
        <p:txBody>
          <a:bodyPr wrap="square" rtlCol="0">
            <a:noAutofit/>
          </a:bodyPr>
          <a:lstStyle/>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spTree>
    <p:extLst>
      <p:ext uri="{BB962C8B-B14F-4D97-AF65-F5344CB8AC3E}">
        <p14:creationId xmlns:p14="http://schemas.microsoft.com/office/powerpoint/2010/main" val="19312586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3972953"/>
            <a:ext cx="11306175" cy="1842234"/>
          </a:xfrm>
        </p:spPr>
        <p:txBody>
          <a:bodyPr wrap="square">
            <a:noAutofit/>
          </a:bodyPr>
          <a:lstStyle/>
          <a:p>
            <a:pPr marL="0" indent="0" fontAlgn="ctr">
              <a:lnSpc>
                <a:spcPct val="150000"/>
              </a:lnSpc>
              <a:buNone/>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Penultimate hop popping (PHP): If PHP is enabled, an egress assigns a special label (</a:t>
            </a:r>
            <a:r>
              <a:rPr lang="en-US" sz="18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3</a:t>
            </a:r>
            <a:r>
              <a:rPr lang="en-US" sz="1800" dirty="0">
                <a:latin typeface="Huawei Sans" panose="020C0503030203020204" pitchFamily="34" charset="0"/>
                <a:ea typeface="方正兰亭黑简体" panose="02000000000000000000" pitchFamily="2" charset="-122"/>
                <a:sym typeface="Huawei Sans" panose="020C0503030203020204" pitchFamily="34" charset="0"/>
              </a:rPr>
              <a:t>), to a local route. This label is called an implicit null label. When an LSR forwards a labeled packet and finds that the outgoing label value is 3, the LSR removes the top label from the packet and forwards the inner data to the downstream LSR.</a:t>
            </a:r>
          </a:p>
        </p:txBody>
      </p:sp>
      <p:sp>
        <p:nvSpPr>
          <p:cNvPr id="2" name="标题 1"/>
          <p:cNvSpPr>
            <a:spLocks noGrp="1"/>
          </p:cNvSpPr>
          <p:nvPr>
            <p:ph type="title"/>
          </p:nvPr>
        </p:nvSpPr>
        <p:spPr/>
        <p:txBody>
          <a:bodyPr wrap="square">
            <a:noAutofit/>
          </a:body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PHP</a:t>
            </a:r>
          </a:p>
        </p:txBody>
      </p:sp>
      <p:grpSp>
        <p:nvGrpSpPr>
          <p:cNvPr id="4" name="组合 3"/>
          <p:cNvGrpSpPr/>
          <p:nvPr/>
        </p:nvGrpSpPr>
        <p:grpSpPr>
          <a:xfrm>
            <a:off x="2221673" y="1373434"/>
            <a:ext cx="8236968" cy="2474271"/>
            <a:chOff x="2460137" y="1242067"/>
            <a:chExt cx="8236968" cy="2474271"/>
          </a:xfrm>
        </p:grpSpPr>
        <p:sp>
          <p:nvSpPr>
            <p:cNvPr id="5" name="Rounded Rectangle 36"/>
            <p:cNvSpPr/>
            <p:nvPr/>
          </p:nvSpPr>
          <p:spPr>
            <a:xfrm>
              <a:off x="3572786" y="1761938"/>
              <a:ext cx="5057297" cy="1954400"/>
            </a:xfrm>
            <a:prstGeom prst="roundRect">
              <a:avLst>
                <a:gd name="adj" fmla="val 5020"/>
              </a:avLst>
            </a:prstGeom>
            <a:solidFill>
              <a:srgbClr val="F4FBFE"/>
            </a:solidFill>
            <a:ln w="19050" cap="flat" cmpd="sng" algn="ctr">
              <a:solidFill>
                <a:srgbClr val="99DFF9"/>
              </a:solidFill>
              <a:prstDash val="solid"/>
              <a:miter lim="800000"/>
            </a:ln>
            <a:effectLst/>
          </p:spPr>
          <p:txBody>
            <a:bodyPr wrap="square" rtlCol="0" anchor="ctr">
              <a:noAutofit/>
            </a:bodyPr>
            <a:lstStyle/>
            <a:p>
              <a:pPr algn="ctr" defTabSz="914400" fontAlgn="ctr"/>
              <a:endParaRPr lang="en-US" altLang="zh-CN"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 name="直接连接符 4"/>
            <p:cNvCxnSpPr/>
            <p:nvPr/>
          </p:nvCxnSpPr>
          <p:spPr>
            <a:xfrm>
              <a:off x="2460137" y="2794756"/>
              <a:ext cx="6792599"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 name="直接连接符 24"/>
            <p:cNvCxnSpPr/>
            <p:nvPr/>
          </p:nvCxnSpPr>
          <p:spPr>
            <a:xfrm flipV="1">
              <a:off x="9258424" y="2585330"/>
              <a:ext cx="0" cy="418852"/>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 name="矩形 25"/>
            <p:cNvSpPr/>
            <p:nvPr/>
          </p:nvSpPr>
          <p:spPr>
            <a:xfrm>
              <a:off x="9255685" y="2640868"/>
              <a:ext cx="1441420" cy="307777"/>
            </a:xfrm>
            <a:prstGeom prst="rect">
              <a:avLst/>
            </a:prstGeom>
          </p:spPr>
          <p:txBody>
            <a:bodyPr wrap="square">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192.168.3.0/24</a:t>
              </a:r>
            </a:p>
          </p:txBody>
        </p:sp>
        <p:sp>
          <p:nvSpPr>
            <p:cNvPr id="9" name="TextBox 43"/>
            <p:cNvSpPr txBox="1"/>
            <p:nvPr/>
          </p:nvSpPr>
          <p:spPr>
            <a:xfrm>
              <a:off x="3513627" y="3035245"/>
              <a:ext cx="413896"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0" name="TextBox 44"/>
            <p:cNvSpPr txBox="1"/>
            <p:nvPr/>
          </p:nvSpPr>
          <p:spPr>
            <a:xfrm>
              <a:off x="5913274" y="3035245"/>
              <a:ext cx="413896"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1" name="TextBox 48"/>
            <p:cNvSpPr txBox="1"/>
            <p:nvPr/>
          </p:nvSpPr>
          <p:spPr>
            <a:xfrm>
              <a:off x="8290158" y="3035245"/>
              <a:ext cx="413896"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12" name="矩形 33"/>
            <p:cNvSpPr/>
            <p:nvPr/>
          </p:nvSpPr>
          <p:spPr>
            <a:xfrm>
              <a:off x="3711182" y="1950537"/>
              <a:ext cx="593152" cy="390095"/>
            </a:xfrm>
            <a:prstGeom prst="rect">
              <a:avLst/>
            </a:prstGeom>
            <a:solidFill>
              <a:srgbClr val="FFD17D"/>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1033</a:t>
              </a:r>
            </a:p>
          </p:txBody>
        </p:sp>
        <p:cxnSp>
          <p:nvCxnSpPr>
            <p:cNvPr id="13" name="直接连接符 12"/>
            <p:cNvCxnSpPr/>
            <p:nvPr/>
          </p:nvCxnSpPr>
          <p:spPr>
            <a:xfrm rot="10800000" flipH="1">
              <a:off x="3699744" y="2443908"/>
              <a:ext cx="2050788"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4" name="矩形 32"/>
            <p:cNvSpPr/>
            <p:nvPr/>
          </p:nvSpPr>
          <p:spPr>
            <a:xfrm>
              <a:off x="2460137" y="1950537"/>
              <a:ext cx="988699" cy="390095"/>
            </a:xfrm>
            <a:prstGeom prst="rect">
              <a:avLst/>
            </a:pr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To 192.168.3.3</a:t>
              </a:r>
            </a:p>
          </p:txBody>
        </p:sp>
        <p:cxnSp>
          <p:nvCxnSpPr>
            <p:cNvPr id="15" name="直接连接符 55"/>
            <p:cNvCxnSpPr/>
            <p:nvPr/>
          </p:nvCxnSpPr>
          <p:spPr>
            <a:xfrm rot="10800000" flipH="1">
              <a:off x="2460137" y="2443908"/>
              <a:ext cx="1039936"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16" name="直接连接符 55"/>
            <p:cNvCxnSpPr/>
            <p:nvPr/>
          </p:nvCxnSpPr>
          <p:spPr>
            <a:xfrm rot="10800000" flipH="1">
              <a:off x="6213217" y="2443908"/>
              <a:ext cx="2064464"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17" name="直接连接符 55"/>
            <p:cNvCxnSpPr/>
            <p:nvPr/>
          </p:nvCxnSpPr>
          <p:spPr>
            <a:xfrm rot="10800000" flipH="1">
              <a:off x="8718133" y="2443908"/>
              <a:ext cx="1039936"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9" name="Rectangle 67"/>
            <p:cNvSpPr/>
            <p:nvPr/>
          </p:nvSpPr>
          <p:spPr>
            <a:xfrm>
              <a:off x="5436754" y="3320482"/>
              <a:ext cx="1340432"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MPLS Domain</a:t>
              </a:r>
            </a:p>
          </p:txBody>
        </p:sp>
        <p:sp>
          <p:nvSpPr>
            <p:cNvPr id="20" name="矩形 32"/>
            <p:cNvSpPr/>
            <p:nvPr/>
          </p:nvSpPr>
          <p:spPr>
            <a:xfrm>
              <a:off x="4304334" y="1950537"/>
              <a:ext cx="988699" cy="390095"/>
            </a:xfrm>
            <a:prstGeom prst="rect">
              <a:avLst/>
            </a:pr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To 192.168.3.3</a:t>
              </a:r>
            </a:p>
          </p:txBody>
        </p:sp>
        <p:sp>
          <p:nvSpPr>
            <p:cNvPr id="21" name="矩形 32"/>
            <p:cNvSpPr/>
            <p:nvPr/>
          </p:nvSpPr>
          <p:spPr>
            <a:xfrm>
              <a:off x="6810756" y="1950537"/>
              <a:ext cx="988699" cy="390095"/>
            </a:xfrm>
            <a:prstGeom prst="rect">
              <a:avLst/>
            </a:pr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To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192.168.3.</a:t>
              </a: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22" name="矩形 32"/>
            <p:cNvSpPr/>
            <p:nvPr/>
          </p:nvSpPr>
          <p:spPr>
            <a:xfrm>
              <a:off x="8726925" y="1950537"/>
              <a:ext cx="988699" cy="390095"/>
            </a:xfrm>
            <a:prstGeom prst="rect">
              <a:avLst/>
            </a:pr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To </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192.168.3</a:t>
              </a: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23" name="矩形 32"/>
            <p:cNvSpPr/>
            <p:nvPr/>
          </p:nvSpPr>
          <p:spPr>
            <a:xfrm>
              <a:off x="8155356" y="1242067"/>
              <a:ext cx="898817" cy="217246"/>
            </a:xfrm>
            <a:prstGeom prst="rect">
              <a:avLst/>
            </a:pr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 Packet</a:t>
              </a:r>
            </a:p>
          </p:txBody>
        </p:sp>
        <p:sp>
          <p:nvSpPr>
            <p:cNvPr id="24" name="矩形 33"/>
            <p:cNvSpPr/>
            <p:nvPr/>
          </p:nvSpPr>
          <p:spPr>
            <a:xfrm>
              <a:off x="7262079" y="1242067"/>
              <a:ext cx="593152" cy="217246"/>
            </a:xfrm>
            <a:prstGeom prst="rect">
              <a:avLst/>
            </a:prstGeom>
            <a:solidFill>
              <a:srgbClr val="FFD17D"/>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a:t>
              </a:r>
            </a:p>
          </p:txBody>
        </p:sp>
        <p:pic>
          <p:nvPicPr>
            <p:cNvPr id="25" name="图片 2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304675" y="2569725"/>
              <a:ext cx="540000" cy="442800"/>
            </a:xfrm>
            <a:prstGeom prst="rect">
              <a:avLst/>
            </a:prstGeom>
          </p:spPr>
        </p:pic>
        <p:pic>
          <p:nvPicPr>
            <p:cNvPr id="26" name="图片 2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832351" y="2579850"/>
              <a:ext cx="540000" cy="442800"/>
            </a:xfrm>
            <a:prstGeom prst="rect">
              <a:avLst/>
            </a:prstGeom>
          </p:spPr>
        </p:pic>
        <p:pic>
          <p:nvPicPr>
            <p:cNvPr id="27" name="图片 2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394706" y="2565941"/>
              <a:ext cx="540000" cy="442800"/>
            </a:xfrm>
            <a:prstGeom prst="rect">
              <a:avLst/>
            </a:prstGeom>
          </p:spPr>
        </p:pic>
      </p:grpSp>
      <p:sp>
        <p:nvSpPr>
          <p:cNvPr id="30" name="五边形 29"/>
          <p:cNvSpPr/>
          <p:nvPr/>
        </p:nvSpPr>
        <p:spPr>
          <a:xfrm flipH="1">
            <a:off x="6248942" y="3064930"/>
            <a:ext cx="1800000" cy="391076"/>
          </a:xfrm>
          <a:prstGeom prst="homePlate">
            <a:avLst>
              <a:gd name="adj" fmla="val 53527"/>
            </a:avLst>
          </a:prstGeom>
          <a:solidFill>
            <a:srgbClr val="FFD17D"/>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192.168.3.0/24 Label=3</a:t>
            </a:r>
          </a:p>
        </p:txBody>
      </p:sp>
      <p:sp>
        <p:nvSpPr>
          <p:cNvPr id="31" name="五边形 31"/>
          <p:cNvSpPr/>
          <p:nvPr/>
        </p:nvSpPr>
        <p:spPr>
          <a:xfrm flipH="1">
            <a:off x="3703098" y="3064930"/>
            <a:ext cx="1800000" cy="391076"/>
          </a:xfrm>
          <a:prstGeom prst="homePlate">
            <a:avLst>
              <a:gd name="adj" fmla="val 53527"/>
            </a:avLst>
          </a:prstGeom>
          <a:solidFill>
            <a:srgbClr val="FFCC6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192.168.3.0/24 Label=1033</a:t>
            </a:r>
          </a:p>
        </p:txBody>
      </p:sp>
    </p:spTree>
    <p:extLst>
      <p:ext uri="{BB962C8B-B14F-4D97-AF65-F5344CB8AC3E}">
        <p14:creationId xmlns:p14="http://schemas.microsoft.com/office/powerpoint/2010/main" val="425636021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fontAlgn="ctr"/>
            <a:r>
              <a:rPr lang="en-US" sz="2000" dirty="0" smtClean="0">
                <a:latin typeface="Huawei Sans" panose="020C0503030203020204" pitchFamily="34" charset="0"/>
                <a:ea typeface="方正兰亭黑简体" panose="02000000000000000000" pitchFamily="2" charset="-122"/>
                <a:sym typeface="Huawei Sans" panose="020C0503030203020204" pitchFamily="34" charset="0"/>
              </a:rPr>
              <a:t>By default, an egress assigns implicit null labels, that is, label 3, to the penultimate hop.</a:t>
            </a:r>
          </a:p>
          <a:p>
            <a:pPr fontAlgn="ctr"/>
            <a:r>
              <a:rPr lang="en-US" sz="2000" dirty="0" smtClean="0">
                <a:latin typeface="Huawei Sans" panose="020C0503030203020204" pitchFamily="34" charset="0"/>
                <a:ea typeface="方正兰亭黑简体" panose="02000000000000000000" pitchFamily="2" charset="-122"/>
                <a:sym typeface="Huawei Sans" panose="020C0503030203020204" pitchFamily="34" charset="0"/>
              </a:rPr>
              <a:t>However, if QoS is deployed, after the label is popped out, the priority in the label is lost.</a:t>
            </a:r>
          </a:p>
          <a:p>
            <a:pPr fontAlgn="ctr"/>
            <a:endParaRPr lang="en-US" altLang="zh-CN" sz="20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a:xfrm>
            <a:off x="1594800" y="410400"/>
            <a:ext cx="10736900" cy="640800"/>
          </a:xfrm>
        </p:spPr>
        <p:txBody>
          <a:bodyPr wrap="square">
            <a:noAutofit/>
          </a:body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Implicit Null Label and Explicit Null Label (1)</a:t>
            </a:r>
          </a:p>
        </p:txBody>
      </p:sp>
      <p:grpSp>
        <p:nvGrpSpPr>
          <p:cNvPr id="5" name="组合 4"/>
          <p:cNvGrpSpPr/>
          <p:nvPr/>
        </p:nvGrpSpPr>
        <p:grpSpPr>
          <a:xfrm>
            <a:off x="2798364" y="4113858"/>
            <a:ext cx="6573859" cy="758583"/>
            <a:chOff x="1896669" y="4280847"/>
            <a:chExt cx="6573859" cy="758583"/>
          </a:xfrm>
        </p:grpSpPr>
        <p:sp>
          <p:nvSpPr>
            <p:cNvPr id="24" name="TextBox 43"/>
            <p:cNvSpPr txBox="1"/>
            <p:nvPr/>
          </p:nvSpPr>
          <p:spPr>
            <a:xfrm>
              <a:off x="1945798" y="428084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25" name="TextBox 44"/>
            <p:cNvSpPr txBox="1"/>
            <p:nvPr/>
          </p:nvSpPr>
          <p:spPr>
            <a:xfrm>
              <a:off x="3987752" y="428084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26" name="TextBox 48"/>
            <p:cNvSpPr txBox="1"/>
            <p:nvPr/>
          </p:nvSpPr>
          <p:spPr>
            <a:xfrm>
              <a:off x="5946859" y="428084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pic>
          <p:nvPicPr>
            <p:cNvPr id="27" name="图片 2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896669" y="4596630"/>
              <a:ext cx="540000" cy="442800"/>
            </a:xfrm>
            <a:prstGeom prst="rect">
              <a:avLst/>
            </a:prstGeom>
          </p:spPr>
        </p:pic>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927043" y="4596630"/>
              <a:ext cx="540000" cy="442800"/>
            </a:xfrm>
            <a:prstGeom prst="rect">
              <a:avLst/>
            </a:prstGeom>
          </p:spPr>
        </p:pic>
        <p:pic>
          <p:nvPicPr>
            <p:cNvPr id="29" name="图片 2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927925" y="4596630"/>
              <a:ext cx="540000" cy="442800"/>
            </a:xfrm>
            <a:prstGeom prst="rect">
              <a:avLst/>
            </a:prstGeom>
          </p:spPr>
        </p:pic>
        <p:pic>
          <p:nvPicPr>
            <p:cNvPr id="30" name="图片 2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930528" y="4596630"/>
              <a:ext cx="540000" cy="442800"/>
            </a:xfrm>
            <a:prstGeom prst="rect">
              <a:avLst/>
            </a:prstGeom>
          </p:spPr>
        </p:pic>
        <p:sp>
          <p:nvSpPr>
            <p:cNvPr id="31" name="TextBox 43"/>
            <p:cNvSpPr txBox="1"/>
            <p:nvPr/>
          </p:nvSpPr>
          <p:spPr>
            <a:xfrm>
              <a:off x="7984085" y="428084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cxnSp>
          <p:nvCxnSpPr>
            <p:cNvPr id="32" name="直接连接符 31"/>
            <p:cNvCxnSpPr>
              <a:stCxn id="27" idx="3"/>
              <a:endCxn id="28" idx="1"/>
            </p:cNvCxnSpPr>
            <p:nvPr/>
          </p:nvCxnSpPr>
          <p:spPr>
            <a:xfrm>
              <a:off x="2436669" y="4818030"/>
              <a:ext cx="1490374"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9" idx="1"/>
              <a:endCxn id="28" idx="3"/>
            </p:cNvCxnSpPr>
            <p:nvPr/>
          </p:nvCxnSpPr>
          <p:spPr>
            <a:xfrm flipH="1">
              <a:off x="4467043" y="4818030"/>
              <a:ext cx="1460882"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29" idx="3"/>
              <a:endCxn id="30" idx="1"/>
            </p:cNvCxnSpPr>
            <p:nvPr/>
          </p:nvCxnSpPr>
          <p:spPr>
            <a:xfrm>
              <a:off x="6467925" y="4818030"/>
              <a:ext cx="1462603"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6" name="直接箭头连接符 5"/>
          <p:cNvCxnSpPr/>
          <p:nvPr/>
        </p:nvCxnSpPr>
        <p:spPr bwMode="auto">
          <a:xfrm>
            <a:off x="3578286" y="4386026"/>
            <a:ext cx="1080000" cy="0"/>
          </a:xfrm>
          <a:prstGeom prst="straightConnector1">
            <a:avLst/>
          </a:prstGeom>
          <a:solidFill>
            <a:schemeClr val="accent1"/>
          </a:solidFill>
          <a:ln w="28575" cap="flat" cmpd="sng" algn="ctr">
            <a:solidFill>
              <a:srgbClr val="EC7061"/>
            </a:solidFill>
            <a:prstDash val="sysDash"/>
            <a:round/>
            <a:headEnd type="none" w="med" len="med"/>
            <a:tailEnd type="triangle"/>
          </a:ln>
          <a:effectLst/>
        </p:spPr>
      </p:cxnSp>
      <p:cxnSp>
        <p:nvCxnSpPr>
          <p:cNvPr id="7" name="直接箭头连接符 6"/>
          <p:cNvCxnSpPr/>
          <p:nvPr/>
        </p:nvCxnSpPr>
        <p:spPr bwMode="auto">
          <a:xfrm>
            <a:off x="5578702" y="4386026"/>
            <a:ext cx="1080000" cy="0"/>
          </a:xfrm>
          <a:prstGeom prst="straightConnector1">
            <a:avLst/>
          </a:prstGeom>
          <a:solidFill>
            <a:schemeClr val="accent1"/>
          </a:solidFill>
          <a:ln w="28575" cap="flat" cmpd="sng" algn="ctr">
            <a:solidFill>
              <a:srgbClr val="EC7061"/>
            </a:solidFill>
            <a:prstDash val="sysDash"/>
            <a:round/>
            <a:headEnd type="none" w="med" len="med"/>
            <a:tailEnd type="triangle"/>
          </a:ln>
          <a:effectLst/>
        </p:spPr>
      </p:cxnSp>
      <p:cxnSp>
        <p:nvCxnSpPr>
          <p:cNvPr id="8" name="直接箭头连接符 7"/>
          <p:cNvCxnSpPr/>
          <p:nvPr/>
        </p:nvCxnSpPr>
        <p:spPr bwMode="auto">
          <a:xfrm>
            <a:off x="7526395" y="4386026"/>
            <a:ext cx="1080000" cy="0"/>
          </a:xfrm>
          <a:prstGeom prst="straightConnector1">
            <a:avLst/>
          </a:prstGeom>
          <a:solidFill>
            <a:schemeClr val="accent1"/>
          </a:solidFill>
          <a:ln w="28575" cap="flat" cmpd="sng" algn="ctr">
            <a:solidFill>
              <a:srgbClr val="EC7061"/>
            </a:solidFill>
            <a:prstDash val="sysDash"/>
            <a:round/>
            <a:headEnd type="none" w="med" len="med"/>
            <a:tailEnd type="triangle"/>
          </a:ln>
          <a:effectLst/>
        </p:spPr>
      </p:cxnSp>
      <p:cxnSp>
        <p:nvCxnSpPr>
          <p:cNvPr id="9" name="直接连接符 4"/>
          <p:cNvCxnSpPr/>
          <p:nvPr/>
        </p:nvCxnSpPr>
        <p:spPr>
          <a:xfrm flipV="1">
            <a:off x="10238874" y="4313318"/>
            <a:ext cx="0" cy="718455"/>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 name="TextBox 31"/>
          <p:cNvSpPr txBox="1"/>
          <p:nvPr/>
        </p:nvSpPr>
        <p:spPr>
          <a:xfrm>
            <a:off x="10236223" y="4493277"/>
            <a:ext cx="1388522" cy="307777"/>
          </a:xfrm>
          <a:prstGeom prst="rect">
            <a:avLst/>
          </a:prstGeom>
          <a:noFill/>
        </p:spPr>
        <p:txBody>
          <a:bodyPr wrap="square" rtlCol="0">
            <a:noAutofit/>
          </a:bodyPr>
          <a:lstStyle/>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192.168.4.0/24</a:t>
            </a:r>
          </a:p>
        </p:txBody>
      </p:sp>
      <p:cxnSp>
        <p:nvCxnSpPr>
          <p:cNvPr id="11" name="直接连接符 4"/>
          <p:cNvCxnSpPr/>
          <p:nvPr/>
        </p:nvCxnSpPr>
        <p:spPr>
          <a:xfrm flipV="1">
            <a:off x="2009273" y="4313318"/>
            <a:ext cx="0" cy="718455"/>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2" name="TextBox 36"/>
          <p:cNvSpPr txBox="1"/>
          <p:nvPr/>
        </p:nvSpPr>
        <p:spPr>
          <a:xfrm>
            <a:off x="561150" y="4493277"/>
            <a:ext cx="1430200" cy="307777"/>
          </a:xfrm>
          <a:prstGeom prst="rect">
            <a:avLst/>
          </a:prstGeom>
          <a:noFill/>
        </p:spPr>
        <p:txBody>
          <a:bodyPr wrap="square" rtlCol="0">
            <a:noAutofit/>
          </a:bodyPr>
          <a:lstStyle/>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cxnSp>
        <p:nvCxnSpPr>
          <p:cNvPr id="13" name="直接连接符 12"/>
          <p:cNvCxnSpPr/>
          <p:nvPr/>
        </p:nvCxnSpPr>
        <p:spPr>
          <a:xfrm flipV="1">
            <a:off x="9372223" y="4647166"/>
            <a:ext cx="864000"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flipV="1">
            <a:off x="2007392" y="4647166"/>
            <a:ext cx="807014"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3291473" y="4630171"/>
            <a:ext cx="1042273"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10.0.12.1/24</a:t>
            </a:r>
          </a:p>
        </p:txBody>
      </p:sp>
      <p:sp>
        <p:nvSpPr>
          <p:cNvPr id="18" name="矩形 33"/>
          <p:cNvSpPr/>
          <p:nvPr/>
        </p:nvSpPr>
        <p:spPr>
          <a:xfrm>
            <a:off x="3318961" y="4946907"/>
            <a:ext cx="772315" cy="392040"/>
          </a:xfrm>
          <a:prstGeom prst="rect">
            <a:avLst/>
          </a:prstGeom>
          <a:solidFill>
            <a:srgbClr val="FFD17D"/>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200</a:t>
            </a:r>
          </a:p>
          <a:p>
            <a:pPr algn="ctr" font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EXP</a:t>
            </a:r>
          </a:p>
        </p:txBody>
      </p:sp>
      <p:sp>
        <p:nvSpPr>
          <p:cNvPr id="19" name="矩形 32"/>
          <p:cNvSpPr/>
          <p:nvPr/>
        </p:nvSpPr>
        <p:spPr>
          <a:xfrm>
            <a:off x="4091276" y="4946907"/>
            <a:ext cx="954161" cy="392040"/>
          </a:xfrm>
          <a:prstGeom prst="rect">
            <a:avLst/>
          </a:pr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To 192.168.4.4 </a:t>
            </a:r>
          </a:p>
        </p:txBody>
      </p:sp>
      <p:sp>
        <p:nvSpPr>
          <p:cNvPr id="71" name="矩形 33"/>
          <p:cNvSpPr/>
          <p:nvPr/>
        </p:nvSpPr>
        <p:spPr>
          <a:xfrm>
            <a:off x="5358767" y="4946907"/>
            <a:ext cx="772315" cy="392040"/>
          </a:xfrm>
          <a:prstGeom prst="rect">
            <a:avLst/>
          </a:prstGeom>
          <a:solidFill>
            <a:srgbClr val="FFD17D"/>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300</a:t>
            </a:r>
          </a:p>
          <a:p>
            <a:pPr algn="ctr" font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EXP</a:t>
            </a:r>
          </a:p>
        </p:txBody>
      </p:sp>
      <p:sp>
        <p:nvSpPr>
          <p:cNvPr id="76" name="圆角矩形标注 75"/>
          <p:cNvSpPr/>
          <p:nvPr/>
        </p:nvSpPr>
        <p:spPr>
          <a:xfrm>
            <a:off x="7346211" y="3072624"/>
            <a:ext cx="2285469" cy="797290"/>
          </a:xfrm>
          <a:prstGeom prst="wedgeRoundRectCallout">
            <a:avLst>
              <a:gd name="adj1" fmla="val -51475"/>
              <a:gd name="adj2" fmla="val 134453"/>
              <a:gd name="adj3" fmla="val 1666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The label is popped out on the penultimate hop.</a:t>
            </a:r>
          </a:p>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QoS information is lost.</a:t>
            </a:r>
          </a:p>
        </p:txBody>
      </p:sp>
      <p:sp>
        <p:nvSpPr>
          <p:cNvPr id="35" name="文本框 34"/>
          <p:cNvSpPr txBox="1"/>
          <p:nvPr/>
        </p:nvSpPr>
        <p:spPr>
          <a:xfrm>
            <a:off x="3824314" y="4385555"/>
            <a:ext cx="1042273"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10.0.12.2/24</a:t>
            </a:r>
          </a:p>
        </p:txBody>
      </p:sp>
      <p:sp>
        <p:nvSpPr>
          <p:cNvPr id="36" name="文本框 35"/>
          <p:cNvSpPr txBox="1"/>
          <p:nvPr/>
        </p:nvSpPr>
        <p:spPr>
          <a:xfrm>
            <a:off x="5333427" y="4630171"/>
            <a:ext cx="1042273"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10.0.23.2/24</a:t>
            </a:r>
          </a:p>
        </p:txBody>
      </p:sp>
      <p:sp>
        <p:nvSpPr>
          <p:cNvPr id="37" name="文本框 36"/>
          <p:cNvSpPr txBox="1"/>
          <p:nvPr/>
        </p:nvSpPr>
        <p:spPr>
          <a:xfrm>
            <a:off x="5828168" y="4385555"/>
            <a:ext cx="1042273"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10.0.23.3/24</a:t>
            </a:r>
          </a:p>
        </p:txBody>
      </p:sp>
      <p:sp>
        <p:nvSpPr>
          <p:cNvPr id="38" name="文本框 37"/>
          <p:cNvSpPr txBox="1"/>
          <p:nvPr/>
        </p:nvSpPr>
        <p:spPr>
          <a:xfrm>
            <a:off x="7326566" y="4630171"/>
            <a:ext cx="1042273"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10.0.34.3/24</a:t>
            </a:r>
          </a:p>
        </p:txBody>
      </p:sp>
      <p:sp>
        <p:nvSpPr>
          <p:cNvPr id="39" name="文本框 38"/>
          <p:cNvSpPr txBox="1"/>
          <p:nvPr/>
        </p:nvSpPr>
        <p:spPr>
          <a:xfrm>
            <a:off x="7828927" y="4385555"/>
            <a:ext cx="1042273"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10.0.34.4/24</a:t>
            </a:r>
          </a:p>
        </p:txBody>
      </p:sp>
      <p:sp>
        <p:nvSpPr>
          <p:cNvPr id="40" name="矩形 32"/>
          <p:cNvSpPr/>
          <p:nvPr/>
        </p:nvSpPr>
        <p:spPr>
          <a:xfrm>
            <a:off x="6131082" y="4946907"/>
            <a:ext cx="954161" cy="392040"/>
          </a:xfrm>
          <a:prstGeom prst="rect">
            <a:avLst/>
          </a:pr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To 192.168.4.4 </a:t>
            </a:r>
          </a:p>
        </p:txBody>
      </p:sp>
      <p:sp>
        <p:nvSpPr>
          <p:cNvPr id="41" name="矩形 32"/>
          <p:cNvSpPr/>
          <p:nvPr/>
        </p:nvSpPr>
        <p:spPr>
          <a:xfrm>
            <a:off x="7575356" y="4946907"/>
            <a:ext cx="954161" cy="392040"/>
          </a:xfrm>
          <a:prstGeom prst="rect">
            <a:avLst/>
          </a:pr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To 192.168.4.4 </a:t>
            </a:r>
          </a:p>
        </p:txBody>
      </p:sp>
    </p:spTree>
    <p:extLst>
      <p:ext uri="{BB962C8B-B14F-4D97-AF65-F5344CB8AC3E}">
        <p14:creationId xmlns:p14="http://schemas.microsoft.com/office/powerpoint/2010/main" val="42921904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1242453"/>
            <a:ext cx="11306175" cy="2558255"/>
          </a:xfrm>
        </p:spPr>
        <p:txBody>
          <a:bodyPr wrap="square">
            <a:noAutofit/>
          </a:bodyPr>
          <a:lstStyle/>
          <a:p>
            <a:pPr algn="l" fontAlgn="ct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In the explicit null label mechanism, an egress assigns label 0 to the penultimate hop.</a:t>
            </a:r>
          </a:p>
          <a:p>
            <a:pPr algn="l" fontAlgn="ct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When R3 forwards a labeled packet of which the outgoing label is 0, R3 does not pop out the label header, and therefor</a:t>
            </a:r>
            <a:r>
              <a:rPr lang="en-US" altLang="zh-CN" sz="1800" dirty="0" smtClean="0">
                <a:latin typeface="Huawei Sans" panose="020C0503030203020204" pitchFamily="34" charset="0"/>
                <a:ea typeface="方正兰亭黑简体" panose="02000000000000000000" pitchFamily="2" charset="-122"/>
                <a:sym typeface="Huawei Sans" panose="020C0503030203020204" pitchFamily="34" charset="0"/>
              </a:rPr>
              <a:t>e</a:t>
            </a: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 QoS information is retained. When R4 receives a packet with label 0, it directly pops out the label without searching for an ILM entry.</a:t>
            </a:r>
          </a:p>
          <a:p>
            <a:pPr algn="l" fontAlgn="ct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By default, an egress assigns implicit null labels. You can run the </a:t>
            </a:r>
            <a:r>
              <a:rPr lang="en-US" sz="1800" b="1" dirty="0" smtClean="0">
                <a:latin typeface="Huawei Sans" panose="020C0503030203020204" pitchFamily="34" charset="0"/>
                <a:ea typeface="方正兰亭黑简体" panose="02000000000000000000" pitchFamily="2" charset="-122"/>
                <a:sym typeface="Huawei Sans" panose="020C0503030203020204" pitchFamily="34" charset="0"/>
              </a:rPr>
              <a:t>label advertise explicit-null</a:t>
            </a: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 command to enable the egress to assign explicit null labels to the penultimate hop.</a:t>
            </a:r>
          </a:p>
          <a:p>
            <a:pPr algn="l" fontAlgn="ctr"/>
            <a:endParaRPr lang="en-US" altLang="zh-CN" sz="18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l" fontAlgn="ctr"/>
            <a:endParaRPr lang="en-US" altLang="zh-CN"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a:xfrm>
            <a:off x="1594800" y="410400"/>
            <a:ext cx="10381300" cy="640800"/>
          </a:xfrm>
        </p:spPr>
        <p:txBody>
          <a:bodyPr wrap="square">
            <a:noAutofit/>
          </a:body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Implicit Null Label and Explicit Null Label (2)</a:t>
            </a:r>
          </a:p>
        </p:txBody>
      </p:sp>
      <p:sp>
        <p:nvSpPr>
          <p:cNvPr id="36" name="圆角矩形标注 35"/>
          <p:cNvSpPr/>
          <p:nvPr/>
        </p:nvSpPr>
        <p:spPr>
          <a:xfrm>
            <a:off x="7358911" y="3954595"/>
            <a:ext cx="1727031" cy="566479"/>
          </a:xfrm>
          <a:prstGeom prst="wedgeRoundRectCallout">
            <a:avLst>
              <a:gd name="adj1" fmla="val -51475"/>
              <a:gd name="adj2" fmla="val 134453"/>
              <a:gd name="adj3" fmla="val 1666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QoS information is retained.</a:t>
            </a:r>
          </a:p>
        </p:txBody>
      </p:sp>
      <p:grpSp>
        <p:nvGrpSpPr>
          <p:cNvPr id="37" name="组合 36"/>
          <p:cNvGrpSpPr/>
          <p:nvPr/>
        </p:nvGrpSpPr>
        <p:grpSpPr>
          <a:xfrm>
            <a:off x="2811064" y="4507558"/>
            <a:ext cx="6573859" cy="758583"/>
            <a:chOff x="1896669" y="4280847"/>
            <a:chExt cx="6573859" cy="758583"/>
          </a:xfrm>
        </p:grpSpPr>
        <p:sp>
          <p:nvSpPr>
            <p:cNvPr id="38" name="TextBox 43"/>
            <p:cNvSpPr txBox="1"/>
            <p:nvPr/>
          </p:nvSpPr>
          <p:spPr>
            <a:xfrm>
              <a:off x="1945798" y="428084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39" name="TextBox 44"/>
            <p:cNvSpPr txBox="1"/>
            <p:nvPr/>
          </p:nvSpPr>
          <p:spPr>
            <a:xfrm>
              <a:off x="3987752" y="428084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40" name="TextBox 48"/>
            <p:cNvSpPr txBox="1"/>
            <p:nvPr/>
          </p:nvSpPr>
          <p:spPr>
            <a:xfrm>
              <a:off x="5975434" y="428084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pic>
          <p:nvPicPr>
            <p:cNvPr id="41" name="图片 4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896669" y="4596630"/>
              <a:ext cx="540000" cy="442800"/>
            </a:xfrm>
            <a:prstGeom prst="rect">
              <a:avLst/>
            </a:prstGeom>
          </p:spPr>
        </p:pic>
        <p:pic>
          <p:nvPicPr>
            <p:cNvPr id="42" name="图片 4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927043" y="4596630"/>
              <a:ext cx="540000" cy="442800"/>
            </a:xfrm>
            <a:prstGeom prst="rect">
              <a:avLst/>
            </a:prstGeom>
          </p:spPr>
        </p:pic>
        <p:pic>
          <p:nvPicPr>
            <p:cNvPr id="43" name="图片 4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927925" y="4596630"/>
              <a:ext cx="540000" cy="442800"/>
            </a:xfrm>
            <a:prstGeom prst="rect">
              <a:avLst/>
            </a:prstGeom>
          </p:spPr>
        </p:pic>
        <p:pic>
          <p:nvPicPr>
            <p:cNvPr id="44" name="图片 4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930528" y="4596630"/>
              <a:ext cx="540000" cy="442800"/>
            </a:xfrm>
            <a:prstGeom prst="rect">
              <a:avLst/>
            </a:prstGeom>
          </p:spPr>
        </p:pic>
        <p:sp>
          <p:nvSpPr>
            <p:cNvPr id="45" name="TextBox 43"/>
            <p:cNvSpPr txBox="1"/>
            <p:nvPr/>
          </p:nvSpPr>
          <p:spPr>
            <a:xfrm>
              <a:off x="7984085" y="428084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cxnSp>
          <p:nvCxnSpPr>
            <p:cNvPr id="46" name="直接连接符 45"/>
            <p:cNvCxnSpPr>
              <a:stCxn id="41" idx="3"/>
              <a:endCxn id="42" idx="1"/>
            </p:cNvCxnSpPr>
            <p:nvPr/>
          </p:nvCxnSpPr>
          <p:spPr>
            <a:xfrm>
              <a:off x="2436669" y="4818030"/>
              <a:ext cx="1490374"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43" idx="1"/>
              <a:endCxn id="42" idx="3"/>
            </p:cNvCxnSpPr>
            <p:nvPr/>
          </p:nvCxnSpPr>
          <p:spPr>
            <a:xfrm flipH="1">
              <a:off x="4467043" y="4818030"/>
              <a:ext cx="1460882"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43" idx="3"/>
              <a:endCxn id="44" idx="1"/>
            </p:cNvCxnSpPr>
            <p:nvPr/>
          </p:nvCxnSpPr>
          <p:spPr>
            <a:xfrm>
              <a:off x="6467925" y="4818030"/>
              <a:ext cx="1462603"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49" name="直接箭头连接符 48"/>
          <p:cNvCxnSpPr/>
          <p:nvPr/>
        </p:nvCxnSpPr>
        <p:spPr bwMode="auto">
          <a:xfrm>
            <a:off x="3590986" y="4779726"/>
            <a:ext cx="1080000" cy="0"/>
          </a:xfrm>
          <a:prstGeom prst="straightConnector1">
            <a:avLst/>
          </a:prstGeom>
          <a:solidFill>
            <a:schemeClr val="accent1"/>
          </a:solidFill>
          <a:ln w="28575" cap="flat" cmpd="sng" algn="ctr">
            <a:solidFill>
              <a:srgbClr val="EC7061"/>
            </a:solidFill>
            <a:prstDash val="sysDash"/>
            <a:round/>
            <a:headEnd type="none" w="med" len="med"/>
            <a:tailEnd type="triangle"/>
          </a:ln>
          <a:effectLst/>
        </p:spPr>
      </p:cxnSp>
      <p:cxnSp>
        <p:nvCxnSpPr>
          <p:cNvPr id="50" name="直接箭头连接符 49"/>
          <p:cNvCxnSpPr/>
          <p:nvPr/>
        </p:nvCxnSpPr>
        <p:spPr bwMode="auto">
          <a:xfrm>
            <a:off x="5591402" y="4779726"/>
            <a:ext cx="1080000" cy="0"/>
          </a:xfrm>
          <a:prstGeom prst="straightConnector1">
            <a:avLst/>
          </a:prstGeom>
          <a:solidFill>
            <a:schemeClr val="accent1"/>
          </a:solidFill>
          <a:ln w="28575" cap="flat" cmpd="sng" algn="ctr">
            <a:solidFill>
              <a:srgbClr val="EC7061"/>
            </a:solidFill>
            <a:prstDash val="sysDash"/>
            <a:round/>
            <a:headEnd type="none" w="med" len="med"/>
            <a:tailEnd type="triangle"/>
          </a:ln>
          <a:effectLst/>
        </p:spPr>
      </p:cxnSp>
      <p:cxnSp>
        <p:nvCxnSpPr>
          <p:cNvPr id="51" name="直接箭头连接符 50"/>
          <p:cNvCxnSpPr/>
          <p:nvPr/>
        </p:nvCxnSpPr>
        <p:spPr bwMode="auto">
          <a:xfrm>
            <a:off x="7539095" y="4779726"/>
            <a:ext cx="1080000" cy="0"/>
          </a:xfrm>
          <a:prstGeom prst="straightConnector1">
            <a:avLst/>
          </a:prstGeom>
          <a:solidFill>
            <a:schemeClr val="accent1"/>
          </a:solidFill>
          <a:ln w="28575" cap="flat" cmpd="sng" algn="ctr">
            <a:solidFill>
              <a:srgbClr val="EC7061"/>
            </a:solidFill>
            <a:prstDash val="sysDash"/>
            <a:round/>
            <a:headEnd type="none" w="med" len="med"/>
            <a:tailEnd type="triangle"/>
          </a:ln>
          <a:effectLst/>
        </p:spPr>
      </p:cxnSp>
      <p:cxnSp>
        <p:nvCxnSpPr>
          <p:cNvPr id="52" name="直接连接符 4"/>
          <p:cNvCxnSpPr/>
          <p:nvPr/>
        </p:nvCxnSpPr>
        <p:spPr>
          <a:xfrm flipV="1">
            <a:off x="10251574" y="4707018"/>
            <a:ext cx="0" cy="718455"/>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3" name="TextBox 31"/>
          <p:cNvSpPr txBox="1"/>
          <p:nvPr/>
        </p:nvSpPr>
        <p:spPr>
          <a:xfrm>
            <a:off x="10248923" y="4886977"/>
            <a:ext cx="1388522" cy="307777"/>
          </a:xfrm>
          <a:prstGeom prst="rect">
            <a:avLst/>
          </a:prstGeom>
          <a:noFill/>
        </p:spPr>
        <p:txBody>
          <a:bodyPr wrap="square" rtlCol="0">
            <a:noAutofit/>
          </a:bodyPr>
          <a:lstStyle/>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192.168.4.0/24</a:t>
            </a:r>
          </a:p>
        </p:txBody>
      </p:sp>
      <p:cxnSp>
        <p:nvCxnSpPr>
          <p:cNvPr id="54" name="直接连接符 4"/>
          <p:cNvCxnSpPr/>
          <p:nvPr/>
        </p:nvCxnSpPr>
        <p:spPr>
          <a:xfrm flipV="1">
            <a:off x="2021973" y="4707018"/>
            <a:ext cx="0" cy="718455"/>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5" name="TextBox 36"/>
          <p:cNvSpPr txBox="1"/>
          <p:nvPr/>
        </p:nvSpPr>
        <p:spPr>
          <a:xfrm>
            <a:off x="573850" y="4886977"/>
            <a:ext cx="1430200" cy="307777"/>
          </a:xfrm>
          <a:prstGeom prst="rect">
            <a:avLst/>
          </a:prstGeom>
          <a:noFill/>
        </p:spPr>
        <p:txBody>
          <a:bodyPr wrap="square" rtlCol="0">
            <a:noAutofit/>
          </a:bodyPr>
          <a:lstStyle/>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cxnSp>
        <p:nvCxnSpPr>
          <p:cNvPr id="56" name="直接连接符 55"/>
          <p:cNvCxnSpPr/>
          <p:nvPr/>
        </p:nvCxnSpPr>
        <p:spPr>
          <a:xfrm flipV="1">
            <a:off x="9384923" y="5040866"/>
            <a:ext cx="864000"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H="1" flipV="1">
            <a:off x="2020092" y="5040866"/>
            <a:ext cx="807014"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8" name="文本框 57"/>
          <p:cNvSpPr txBox="1"/>
          <p:nvPr/>
        </p:nvSpPr>
        <p:spPr>
          <a:xfrm>
            <a:off x="3266073" y="5044741"/>
            <a:ext cx="1042273"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10.0.12.1/24</a:t>
            </a:r>
          </a:p>
        </p:txBody>
      </p:sp>
      <p:sp>
        <p:nvSpPr>
          <p:cNvPr id="59" name="矩形 33"/>
          <p:cNvSpPr/>
          <p:nvPr/>
        </p:nvSpPr>
        <p:spPr>
          <a:xfrm>
            <a:off x="3331661" y="5388428"/>
            <a:ext cx="772315" cy="392040"/>
          </a:xfrm>
          <a:prstGeom prst="rect">
            <a:avLst/>
          </a:prstGeom>
          <a:solidFill>
            <a:srgbClr val="FFD17D"/>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200</a:t>
            </a:r>
          </a:p>
          <a:p>
            <a:pPr algn="ctr" font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EXP</a:t>
            </a:r>
          </a:p>
        </p:txBody>
      </p:sp>
      <p:sp>
        <p:nvSpPr>
          <p:cNvPr id="60" name="矩形 32"/>
          <p:cNvSpPr/>
          <p:nvPr/>
        </p:nvSpPr>
        <p:spPr>
          <a:xfrm>
            <a:off x="4103976" y="5388428"/>
            <a:ext cx="954161" cy="392040"/>
          </a:xfrm>
          <a:prstGeom prst="rect">
            <a:avLst/>
          </a:pr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To 192.168.4.4 </a:t>
            </a:r>
          </a:p>
        </p:txBody>
      </p:sp>
      <p:sp>
        <p:nvSpPr>
          <p:cNvPr id="61" name="矩形 33"/>
          <p:cNvSpPr/>
          <p:nvPr/>
        </p:nvSpPr>
        <p:spPr>
          <a:xfrm>
            <a:off x="5371467" y="5388428"/>
            <a:ext cx="772315" cy="392040"/>
          </a:xfrm>
          <a:prstGeom prst="rect">
            <a:avLst/>
          </a:prstGeom>
          <a:solidFill>
            <a:srgbClr val="FFD17D"/>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300</a:t>
            </a:r>
          </a:p>
          <a:p>
            <a:pPr algn="ctr" font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EXP</a:t>
            </a:r>
          </a:p>
        </p:txBody>
      </p:sp>
      <p:sp>
        <p:nvSpPr>
          <p:cNvPr id="62" name="文本框 61"/>
          <p:cNvSpPr txBox="1"/>
          <p:nvPr/>
        </p:nvSpPr>
        <p:spPr>
          <a:xfrm>
            <a:off x="3859874" y="4779255"/>
            <a:ext cx="1042273"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10.0.12.2/24</a:t>
            </a:r>
          </a:p>
        </p:txBody>
      </p:sp>
      <p:sp>
        <p:nvSpPr>
          <p:cNvPr id="63" name="文本框 62"/>
          <p:cNvSpPr txBox="1"/>
          <p:nvPr/>
        </p:nvSpPr>
        <p:spPr>
          <a:xfrm>
            <a:off x="5308027" y="5023871"/>
            <a:ext cx="1042273"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10.0.23.2/24</a:t>
            </a:r>
          </a:p>
        </p:txBody>
      </p:sp>
      <p:sp>
        <p:nvSpPr>
          <p:cNvPr id="64" name="文本框 63"/>
          <p:cNvSpPr txBox="1"/>
          <p:nvPr/>
        </p:nvSpPr>
        <p:spPr>
          <a:xfrm>
            <a:off x="5863728" y="4779255"/>
            <a:ext cx="1042273"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10.0.23.3/24</a:t>
            </a:r>
          </a:p>
        </p:txBody>
      </p:sp>
      <p:sp>
        <p:nvSpPr>
          <p:cNvPr id="65" name="文本框 64"/>
          <p:cNvSpPr txBox="1"/>
          <p:nvPr/>
        </p:nvSpPr>
        <p:spPr>
          <a:xfrm>
            <a:off x="7301166" y="5035491"/>
            <a:ext cx="1042273"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10.0.34.3/24</a:t>
            </a:r>
          </a:p>
        </p:txBody>
      </p:sp>
      <p:sp>
        <p:nvSpPr>
          <p:cNvPr id="66" name="文本框 65"/>
          <p:cNvSpPr txBox="1"/>
          <p:nvPr/>
        </p:nvSpPr>
        <p:spPr>
          <a:xfrm>
            <a:off x="7866392" y="4779255"/>
            <a:ext cx="1042273"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10.0.34.4/24</a:t>
            </a:r>
          </a:p>
        </p:txBody>
      </p:sp>
      <p:sp>
        <p:nvSpPr>
          <p:cNvPr id="67" name="矩形 32"/>
          <p:cNvSpPr/>
          <p:nvPr/>
        </p:nvSpPr>
        <p:spPr>
          <a:xfrm>
            <a:off x="6143782" y="5388428"/>
            <a:ext cx="954161" cy="392040"/>
          </a:xfrm>
          <a:prstGeom prst="rect">
            <a:avLst/>
          </a:pr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To 192.168.4.4 </a:t>
            </a:r>
          </a:p>
        </p:txBody>
      </p:sp>
      <p:sp>
        <p:nvSpPr>
          <p:cNvPr id="68" name="矩形 32"/>
          <p:cNvSpPr/>
          <p:nvPr/>
        </p:nvSpPr>
        <p:spPr>
          <a:xfrm>
            <a:off x="7588056" y="5388428"/>
            <a:ext cx="954161" cy="392040"/>
          </a:xfrm>
          <a:prstGeom prst="rect">
            <a:avLst/>
          </a:pr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1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To 192.168.4.4 </a:t>
            </a:r>
          </a:p>
        </p:txBody>
      </p:sp>
    </p:spTree>
    <p:extLst>
      <p:ext uri="{BB962C8B-B14F-4D97-AF65-F5344CB8AC3E}">
        <p14:creationId xmlns:p14="http://schemas.microsoft.com/office/powerpoint/2010/main" val="30931340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Multiprotocol Label Switching (MPLS) implements data forwarding based on short and fixed-length labels carried in packets.</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A fundamental concept in MPLS is that two LSRs must agree on the meaning of the labels used to forward traffic between them. The Label Distribution Protocol (LDP) can be used by an LSR to send its label binding information to other LDP-capable LSRs, helping implement correct forwarding of labeled packets.</a:t>
            </a:r>
          </a:p>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This course describes the principles, features, and basic configurations of LDP.</a:t>
            </a:r>
          </a:p>
        </p:txBody>
      </p:sp>
    </p:spTree>
    <p:extLst>
      <p:ext uri="{BB962C8B-B14F-4D97-AF65-F5344CB8AC3E}">
        <p14:creationId xmlns:p14="http://schemas.microsoft.com/office/powerpoint/2010/main" val="365666228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wrap="square">
            <a:noAutofit/>
          </a:bodyPr>
          <a:lstStyle/>
          <a:p>
            <a:pPr fontAlgn="ct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Basic LDP Concepts</a:t>
            </a:r>
          </a:p>
          <a:p>
            <a:pPr fontAlgn="ctr"/>
            <a:r>
              <a:rPr lang="en-US" b="1" dirty="0">
                <a:latin typeface="Huawei Sans" panose="020C0503030203020204" pitchFamily="34" charset="0"/>
                <a:ea typeface="方正兰亭黑简体" panose="02000000000000000000" pitchFamily="2" charset="-122"/>
                <a:sym typeface="Huawei Sans" panose="020C0503030203020204" pitchFamily="34" charset="0"/>
              </a:rPr>
              <a:t>LDP Principles</a:t>
            </a:r>
          </a:p>
          <a:p>
            <a:pPr marL="723900" lvl="1" indent="-250825" fontAlgn="ct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LDP Session Establishment</a:t>
            </a:r>
          </a:p>
          <a:p>
            <a:pPr marL="723900" lvl="1" indent="-250825" fontAlgn="ct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LDP-based Label Distribution</a:t>
            </a:r>
          </a:p>
          <a:p>
            <a:pPr marL="723900" lvl="1" indent="-250825" fontAlgn="ctr">
              <a:buFont typeface="Huawei Sans" panose="020C0503030203020204" pitchFamily="34" charset="0"/>
              <a:buChar char="▪"/>
            </a:pPr>
            <a:r>
              <a:rPr lang="en-US" b="1" dirty="0">
                <a:latin typeface="Huawei Sans" panose="020C0503030203020204" pitchFamily="34" charset="0"/>
                <a:ea typeface="方正兰亭黑简体" panose="02000000000000000000" pitchFamily="2" charset="-122"/>
                <a:sym typeface="Huawei Sans" panose="020C0503030203020204" pitchFamily="34" charset="0"/>
              </a:rPr>
              <a:t>LDP Working Process</a:t>
            </a:r>
          </a:p>
          <a:p>
            <a:pPr fontAlgn="ct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Basic LDP Configurations</a:t>
            </a:r>
          </a:p>
        </p:txBody>
      </p:sp>
    </p:spTree>
    <p:extLst>
      <p:ext uri="{BB962C8B-B14F-4D97-AF65-F5344CB8AC3E}">
        <p14:creationId xmlns:p14="http://schemas.microsoft.com/office/powerpoint/2010/main" val="4032963745"/>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文本占位符 65"/>
          <p:cNvSpPr>
            <a:spLocks noGrp="1"/>
          </p:cNvSpPr>
          <p:nvPr>
            <p:ph type="body" sz="quarter" idx="10"/>
          </p:nvPr>
        </p:nvSpPr>
        <p:spPr>
          <a:xfrm>
            <a:off x="468317" y="1233487"/>
            <a:ext cx="11276183" cy="1398659"/>
          </a:xfrm>
        </p:spPr>
        <p:txBody>
          <a:bodyPr wrap="square">
            <a:noAutofit/>
          </a:bodyPr>
          <a:lstStyle/>
          <a:p>
            <a:pPr fontAlgn="ctr">
              <a:lnSpc>
                <a:spcPct val="100000"/>
              </a:lnSpc>
            </a:pP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OSPF has been deployed on the network, and devices can learn routes from each other.</a:t>
            </a:r>
          </a:p>
          <a:p>
            <a:pPr fontAlgn="ctr">
              <a:lnSpc>
                <a:spcPct val="100000"/>
              </a:lnSpc>
            </a:pP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MPLS and LDP have been enabled on devices and interfaces, and local LDP sessions have been established between neighboring devices.</a:t>
            </a:r>
          </a:p>
          <a:p>
            <a:pPr fontAlgn="ctr">
              <a:lnSpc>
                <a:spcPct val="100000"/>
              </a:lnSpc>
            </a:pP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All LSRs use the DU + Independent + Liberal modes.</a:t>
            </a:r>
          </a:p>
          <a:p>
            <a:pPr fontAlgn="ctr">
              <a:lnSpc>
                <a:spcPct val="100000"/>
              </a:lnSpc>
            </a:pPr>
            <a:endParaRPr lang="en-US" altLang="zh-CN" sz="18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ct val="100000"/>
              </a:lnSpc>
            </a:pPr>
            <a:endParaRPr lang="en-US" altLang="zh-CN"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Title 3"/>
          <p:cNvSpPr>
            <a:spLocks noGrp="1"/>
          </p:cNvSpPr>
          <p:nvPr>
            <p:ph type="title"/>
          </p:nvPr>
        </p:nvSpPr>
        <p:spPr/>
        <p:txBody>
          <a:bodyPr wrap="square">
            <a:noAutofit/>
          </a:body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Networking Overview</a:t>
            </a:r>
          </a:p>
        </p:txBody>
      </p:sp>
      <p:cxnSp>
        <p:nvCxnSpPr>
          <p:cNvPr id="12" name="直接连接符 4"/>
          <p:cNvCxnSpPr>
            <a:stCxn id="51" idx="2"/>
            <a:endCxn id="53" idx="1"/>
          </p:cNvCxnSpPr>
          <p:nvPr/>
        </p:nvCxnSpPr>
        <p:spPr>
          <a:xfrm>
            <a:off x="3983029" y="4496654"/>
            <a:ext cx="1809015" cy="784143"/>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直接连接符 22"/>
          <p:cNvCxnSpPr>
            <a:stCxn id="51" idx="0"/>
            <a:endCxn id="52" idx="1"/>
          </p:cNvCxnSpPr>
          <p:nvPr/>
        </p:nvCxnSpPr>
        <p:spPr>
          <a:xfrm flipV="1">
            <a:off x="3983029" y="3254680"/>
            <a:ext cx="1809015" cy="710271"/>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直接连接符 4"/>
          <p:cNvCxnSpPr>
            <a:stCxn id="54" idx="0"/>
            <a:endCxn id="52" idx="3"/>
          </p:cNvCxnSpPr>
          <p:nvPr/>
        </p:nvCxnSpPr>
        <p:spPr>
          <a:xfrm flipH="1" flipV="1">
            <a:off x="6420696" y="3254680"/>
            <a:ext cx="1859326" cy="710271"/>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 name="直接连接符 22"/>
          <p:cNvCxnSpPr>
            <a:stCxn id="54" idx="2"/>
            <a:endCxn id="53" idx="3"/>
          </p:cNvCxnSpPr>
          <p:nvPr/>
        </p:nvCxnSpPr>
        <p:spPr>
          <a:xfrm flipH="1">
            <a:off x="6420696" y="4496654"/>
            <a:ext cx="1859326" cy="784143"/>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 name="直接连接符 35"/>
          <p:cNvCxnSpPr/>
          <p:nvPr/>
        </p:nvCxnSpPr>
        <p:spPr>
          <a:xfrm flipH="1">
            <a:off x="8211146" y="4254867"/>
            <a:ext cx="766405" cy="0"/>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直接连接符 35"/>
          <p:cNvCxnSpPr/>
          <p:nvPr/>
        </p:nvCxnSpPr>
        <p:spPr>
          <a:xfrm flipV="1">
            <a:off x="8977550" y="3943339"/>
            <a:ext cx="1" cy="669239"/>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6" name="矩形 56"/>
          <p:cNvSpPr/>
          <p:nvPr/>
        </p:nvSpPr>
        <p:spPr>
          <a:xfrm>
            <a:off x="3704238" y="3643770"/>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27" name="矩形 56"/>
          <p:cNvSpPr/>
          <p:nvPr/>
        </p:nvSpPr>
        <p:spPr>
          <a:xfrm>
            <a:off x="5890139" y="2682560"/>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29" name="矩形 56"/>
          <p:cNvSpPr/>
          <p:nvPr/>
        </p:nvSpPr>
        <p:spPr>
          <a:xfrm>
            <a:off x="8134023" y="3666419"/>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30" name="矩形 56"/>
          <p:cNvSpPr/>
          <p:nvPr/>
        </p:nvSpPr>
        <p:spPr>
          <a:xfrm>
            <a:off x="8977550" y="4092211"/>
            <a:ext cx="1388521" cy="307777"/>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192.168.4.0/24</a:t>
            </a:r>
          </a:p>
        </p:txBody>
      </p:sp>
      <p:sp>
        <p:nvSpPr>
          <p:cNvPr id="36" name="矩形 56"/>
          <p:cNvSpPr/>
          <p:nvPr/>
        </p:nvSpPr>
        <p:spPr>
          <a:xfrm>
            <a:off x="5756831" y="3954444"/>
            <a:ext cx="633508" cy="523220"/>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OSPF</a:t>
            </a:r>
          </a:p>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LDP</a:t>
            </a:r>
          </a:p>
        </p:txBody>
      </p:sp>
      <p:cxnSp>
        <p:nvCxnSpPr>
          <p:cNvPr id="43" name="直接连接符 22"/>
          <p:cNvCxnSpPr/>
          <p:nvPr/>
        </p:nvCxnSpPr>
        <p:spPr>
          <a:xfrm rot="5520000" flipH="1" flipV="1">
            <a:off x="4758775" y="3046532"/>
            <a:ext cx="603603" cy="1306899"/>
          </a:xfrm>
          <a:prstGeom prst="line">
            <a:avLst/>
          </a:prstGeom>
          <a:ln w="19050">
            <a:solidFill>
              <a:srgbClr val="EC7061"/>
            </a:solidFill>
            <a:prstDash val="sysDash"/>
            <a:headEnd type="triangle" w="med" len="lg"/>
            <a:tailEnd type="triangle" w="med" len="lg"/>
          </a:ln>
        </p:spPr>
        <p:style>
          <a:lnRef idx="1">
            <a:schemeClr val="accent1"/>
          </a:lnRef>
          <a:fillRef idx="0">
            <a:schemeClr val="accent1"/>
          </a:fillRef>
          <a:effectRef idx="0">
            <a:schemeClr val="accent1"/>
          </a:effectRef>
          <a:fontRef idx="minor">
            <a:schemeClr val="tx1"/>
          </a:fontRef>
        </p:style>
      </p:cxnSp>
      <p:cxnSp>
        <p:nvCxnSpPr>
          <p:cNvPr id="47" name="直接连接符 4"/>
          <p:cNvCxnSpPr/>
          <p:nvPr/>
        </p:nvCxnSpPr>
        <p:spPr>
          <a:xfrm rot="16020000" flipV="1">
            <a:off x="6868390" y="3041047"/>
            <a:ext cx="603603" cy="1306899"/>
          </a:xfrm>
          <a:prstGeom prst="line">
            <a:avLst/>
          </a:prstGeom>
          <a:ln w="19050">
            <a:solidFill>
              <a:srgbClr val="EC7061"/>
            </a:solidFill>
            <a:prstDash val="sysDash"/>
            <a:headEnd type="triangle" w="med" len="lg"/>
            <a:tailEnd type="triangle" w="med" len="lg"/>
          </a:ln>
        </p:spPr>
        <p:style>
          <a:lnRef idx="1">
            <a:schemeClr val="accent1"/>
          </a:lnRef>
          <a:fillRef idx="0">
            <a:schemeClr val="accent1"/>
          </a:fillRef>
          <a:effectRef idx="0">
            <a:schemeClr val="accent1"/>
          </a:effectRef>
          <a:fontRef idx="minor">
            <a:schemeClr val="tx1"/>
          </a:fontRef>
        </p:style>
      </p:cxnSp>
      <p:cxnSp>
        <p:nvCxnSpPr>
          <p:cNvPr id="48" name="直接连接符 4"/>
          <p:cNvCxnSpPr/>
          <p:nvPr/>
        </p:nvCxnSpPr>
        <p:spPr>
          <a:xfrm rot="5400000" flipV="1">
            <a:off x="4735147" y="4138433"/>
            <a:ext cx="603603" cy="1306899"/>
          </a:xfrm>
          <a:prstGeom prst="line">
            <a:avLst/>
          </a:prstGeom>
          <a:ln w="19050">
            <a:solidFill>
              <a:srgbClr val="EC7061"/>
            </a:solidFill>
            <a:prstDash val="sysDash"/>
            <a:headEnd type="triangle" w="med" len="lg"/>
            <a:tailEnd type="triangle" w="med" len="lg"/>
          </a:ln>
        </p:spPr>
        <p:style>
          <a:lnRef idx="1">
            <a:schemeClr val="accent1"/>
          </a:lnRef>
          <a:fillRef idx="0">
            <a:schemeClr val="accent1"/>
          </a:fillRef>
          <a:effectRef idx="0">
            <a:schemeClr val="accent1"/>
          </a:effectRef>
          <a:fontRef idx="minor">
            <a:schemeClr val="tx1"/>
          </a:fontRef>
        </p:style>
      </p:cxnSp>
      <p:cxnSp>
        <p:nvCxnSpPr>
          <p:cNvPr id="49" name="直接连接符 22"/>
          <p:cNvCxnSpPr/>
          <p:nvPr/>
        </p:nvCxnSpPr>
        <p:spPr>
          <a:xfrm rot="16260000" flipH="1" flipV="1">
            <a:off x="6873693" y="4168681"/>
            <a:ext cx="603603" cy="1306899"/>
          </a:xfrm>
          <a:prstGeom prst="line">
            <a:avLst/>
          </a:prstGeom>
          <a:ln w="19050">
            <a:solidFill>
              <a:srgbClr val="EC7061"/>
            </a:solidFill>
            <a:prstDash val="sysDash"/>
            <a:headEnd type="triangle" w="med" len="lg"/>
            <a:tailEnd type="triangle" w="med" len="lg"/>
          </a:ln>
        </p:spPr>
        <p:style>
          <a:lnRef idx="1">
            <a:schemeClr val="accent1"/>
          </a:lnRef>
          <a:fillRef idx="0">
            <a:schemeClr val="accent1"/>
          </a:fillRef>
          <a:effectRef idx="0">
            <a:schemeClr val="accent1"/>
          </a:effectRef>
          <a:fontRef idx="minor">
            <a:schemeClr val="tx1"/>
          </a:fontRef>
        </p:style>
      </p:cxnSp>
      <p:pic>
        <p:nvPicPr>
          <p:cNvPr id="5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668703" y="3964951"/>
            <a:ext cx="628652" cy="531703"/>
          </a:xfrm>
          <a:prstGeom prst="rect">
            <a:avLst/>
          </a:prstGeom>
          <a:noFill/>
        </p:spPr>
      </p:pic>
      <p:pic>
        <p:nvPicPr>
          <p:cNvPr id="5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792044" y="2988828"/>
            <a:ext cx="628652" cy="531703"/>
          </a:xfrm>
          <a:prstGeom prst="rect">
            <a:avLst/>
          </a:prstGeom>
          <a:noFill/>
        </p:spPr>
      </p:pic>
      <p:pic>
        <p:nvPicPr>
          <p:cNvPr id="5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792044" y="5014945"/>
            <a:ext cx="628652" cy="531703"/>
          </a:xfrm>
          <a:prstGeom prst="rect">
            <a:avLst/>
          </a:prstGeom>
          <a:noFill/>
        </p:spPr>
      </p:pic>
      <p:pic>
        <p:nvPicPr>
          <p:cNvPr id="5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7965696" y="3964951"/>
            <a:ext cx="628652" cy="531703"/>
          </a:xfrm>
          <a:prstGeom prst="rect">
            <a:avLst/>
          </a:prstGeom>
          <a:noFill/>
        </p:spPr>
      </p:pic>
      <p:sp>
        <p:nvSpPr>
          <p:cNvPr id="57" name="矩形 56"/>
          <p:cNvSpPr/>
          <p:nvPr/>
        </p:nvSpPr>
        <p:spPr>
          <a:xfrm>
            <a:off x="5894147" y="5562140"/>
            <a:ext cx="405880"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graphicFrame>
        <p:nvGraphicFramePr>
          <p:cNvPr id="59" name="表格 58"/>
          <p:cNvGraphicFramePr>
            <a:graphicFrameLocks noGrp="1"/>
          </p:cNvGraphicFramePr>
          <p:nvPr>
            <p:extLst/>
          </p:nvPr>
        </p:nvGraphicFramePr>
        <p:xfrm>
          <a:off x="7847096" y="4717446"/>
          <a:ext cx="3787592" cy="704845"/>
        </p:xfrm>
        <a:graphic>
          <a:graphicData uri="http://schemas.openxmlformats.org/drawingml/2006/table">
            <a:tbl>
              <a:tblPr/>
              <a:tblGrid>
                <a:gridCol w="1509653">
                  <a:extLst>
                    <a:ext uri="{9D8B030D-6E8A-4147-A177-3AD203B41FA5}">
                      <a16:colId xmlns="" xmlns:a16="http://schemas.microsoft.com/office/drawing/2014/main" val="20001"/>
                    </a:ext>
                  </a:extLst>
                </a:gridCol>
                <a:gridCol w="754743"/>
                <a:gridCol w="682171"/>
                <a:gridCol w="841025"/>
              </a:tblGrid>
              <a:tr h="430525">
                <a:tc>
                  <a:txBody>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Destination/Mask</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Proto </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Cost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NH</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255236">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192.168.4.0/24</a:t>
                      </a: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Direct</a:t>
                      </a: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0</a:t>
                      </a: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sp>
        <p:nvSpPr>
          <p:cNvPr id="60" name="矩形 56"/>
          <p:cNvSpPr/>
          <p:nvPr/>
        </p:nvSpPr>
        <p:spPr>
          <a:xfrm rot="20220000">
            <a:off x="4661905" y="3674118"/>
            <a:ext cx="1023036" cy="276999"/>
          </a:xfrm>
          <a:prstGeom prst="rect">
            <a:avLst/>
          </a:prstGeom>
        </p:spPr>
        <p:txBody>
          <a:bodyPr wrap="square">
            <a:noAutofit/>
          </a:bodyPr>
          <a:lstStyle/>
          <a:p>
            <a:pPr algn="ctr" fontAlgn="ctr"/>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LDP Session</a:t>
            </a:r>
          </a:p>
        </p:txBody>
      </p:sp>
      <p:sp>
        <p:nvSpPr>
          <p:cNvPr id="61" name="矩形 56"/>
          <p:cNvSpPr/>
          <p:nvPr/>
        </p:nvSpPr>
        <p:spPr>
          <a:xfrm rot="1468652">
            <a:off x="4589193" y="4530505"/>
            <a:ext cx="1023036" cy="276999"/>
          </a:xfrm>
          <a:prstGeom prst="rect">
            <a:avLst/>
          </a:prstGeom>
        </p:spPr>
        <p:txBody>
          <a:bodyPr wrap="square">
            <a:noAutofit/>
          </a:bodyPr>
          <a:lstStyle/>
          <a:p>
            <a:pPr algn="ctr" fontAlgn="ctr"/>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LDP Session</a:t>
            </a:r>
          </a:p>
        </p:txBody>
      </p:sp>
      <p:sp>
        <p:nvSpPr>
          <p:cNvPr id="62" name="矩形 56"/>
          <p:cNvSpPr/>
          <p:nvPr/>
        </p:nvSpPr>
        <p:spPr>
          <a:xfrm rot="1260000">
            <a:off x="6554080" y="3677619"/>
            <a:ext cx="1023036" cy="276999"/>
          </a:xfrm>
          <a:prstGeom prst="rect">
            <a:avLst/>
          </a:prstGeom>
        </p:spPr>
        <p:txBody>
          <a:bodyPr wrap="square">
            <a:noAutofit/>
          </a:bodyPr>
          <a:lstStyle/>
          <a:p>
            <a:pPr algn="ctr" fontAlgn="ctr"/>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LDP Session</a:t>
            </a:r>
          </a:p>
        </p:txBody>
      </p:sp>
      <p:sp>
        <p:nvSpPr>
          <p:cNvPr id="63" name="矩形 56"/>
          <p:cNvSpPr/>
          <p:nvPr/>
        </p:nvSpPr>
        <p:spPr>
          <a:xfrm rot="20160000">
            <a:off x="6516003" y="4593570"/>
            <a:ext cx="1023036" cy="276999"/>
          </a:xfrm>
          <a:prstGeom prst="rect">
            <a:avLst/>
          </a:prstGeom>
        </p:spPr>
        <p:txBody>
          <a:bodyPr wrap="square">
            <a:noAutofit/>
          </a:bodyPr>
          <a:lstStyle/>
          <a:p>
            <a:pPr algn="ctr" fontAlgn="ctr"/>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LDP Session</a:t>
            </a:r>
          </a:p>
        </p:txBody>
      </p:sp>
      <p:graphicFrame>
        <p:nvGraphicFramePr>
          <p:cNvPr id="37" name="表格 36"/>
          <p:cNvGraphicFramePr>
            <a:graphicFrameLocks noGrp="1"/>
          </p:cNvGraphicFramePr>
          <p:nvPr>
            <p:extLst/>
          </p:nvPr>
        </p:nvGraphicFramePr>
        <p:xfrm>
          <a:off x="6654123" y="2577653"/>
          <a:ext cx="3787592" cy="704845"/>
        </p:xfrm>
        <a:graphic>
          <a:graphicData uri="http://schemas.openxmlformats.org/drawingml/2006/table">
            <a:tbl>
              <a:tblPr/>
              <a:tblGrid>
                <a:gridCol w="1509653">
                  <a:extLst>
                    <a:ext uri="{9D8B030D-6E8A-4147-A177-3AD203B41FA5}">
                      <a16:colId xmlns="" xmlns:a16="http://schemas.microsoft.com/office/drawing/2014/main" val="20001"/>
                    </a:ext>
                  </a:extLst>
                </a:gridCol>
                <a:gridCol w="754743"/>
                <a:gridCol w="682171"/>
                <a:gridCol w="841025"/>
              </a:tblGrid>
              <a:tr h="430525">
                <a:tc>
                  <a:txBody>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Destination/Mask</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Proto </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Cost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NH</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255236">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192.168.4.0/24</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OSPF</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R4</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graphicFrame>
        <p:nvGraphicFramePr>
          <p:cNvPr id="38" name="表格 37"/>
          <p:cNvGraphicFramePr>
            <a:graphicFrameLocks noGrp="1"/>
          </p:cNvGraphicFramePr>
          <p:nvPr>
            <p:extLst/>
          </p:nvPr>
        </p:nvGraphicFramePr>
        <p:xfrm>
          <a:off x="1774907" y="5299787"/>
          <a:ext cx="3787592" cy="704845"/>
        </p:xfrm>
        <a:graphic>
          <a:graphicData uri="http://schemas.openxmlformats.org/drawingml/2006/table">
            <a:tbl>
              <a:tblPr/>
              <a:tblGrid>
                <a:gridCol w="1509653">
                  <a:extLst>
                    <a:ext uri="{9D8B030D-6E8A-4147-A177-3AD203B41FA5}">
                      <a16:colId xmlns="" xmlns:a16="http://schemas.microsoft.com/office/drawing/2014/main" val="20001"/>
                    </a:ext>
                  </a:extLst>
                </a:gridCol>
                <a:gridCol w="754743"/>
                <a:gridCol w="682171"/>
                <a:gridCol w="841025"/>
              </a:tblGrid>
              <a:tr h="430525">
                <a:tc>
                  <a:txBody>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Destination/Mask</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Proto </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Cost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NH</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255236">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192.168.4.0/24</a:t>
                      </a: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OSPF</a:t>
                      </a: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a:t>
                      </a: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R4</a:t>
                      </a: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graphicFrame>
        <p:nvGraphicFramePr>
          <p:cNvPr id="39" name="表格 38"/>
          <p:cNvGraphicFramePr>
            <a:graphicFrameLocks noGrp="1"/>
          </p:cNvGraphicFramePr>
          <p:nvPr>
            <p:extLst/>
          </p:nvPr>
        </p:nvGraphicFramePr>
        <p:xfrm>
          <a:off x="535359" y="2919146"/>
          <a:ext cx="3787592" cy="704845"/>
        </p:xfrm>
        <a:graphic>
          <a:graphicData uri="http://schemas.openxmlformats.org/drawingml/2006/table">
            <a:tbl>
              <a:tblPr/>
              <a:tblGrid>
                <a:gridCol w="1509653">
                  <a:extLst>
                    <a:ext uri="{9D8B030D-6E8A-4147-A177-3AD203B41FA5}">
                      <a16:colId xmlns="" xmlns:a16="http://schemas.microsoft.com/office/drawing/2014/main" val="20001"/>
                    </a:ext>
                  </a:extLst>
                </a:gridCol>
                <a:gridCol w="754743"/>
                <a:gridCol w="682171"/>
                <a:gridCol w="841025"/>
              </a:tblGrid>
              <a:tr h="430525">
                <a:tc>
                  <a:txBody>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Destination/Mask</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Proto </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Cost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NH</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255236">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192.168.4.0/24</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OSPF</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R2</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116809747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文本占位符 65"/>
          <p:cNvSpPr>
            <a:spLocks noGrp="1"/>
          </p:cNvSpPr>
          <p:nvPr>
            <p:ph type="body" sz="quarter" idx="10"/>
          </p:nvPr>
        </p:nvSpPr>
        <p:spPr>
          <a:xfrm>
            <a:off x="451877" y="1064653"/>
            <a:ext cx="11306175" cy="1473048"/>
          </a:xfrm>
        </p:spPr>
        <p:txBody>
          <a:bodyPr wrap="square">
            <a:noAutofit/>
          </a:bodyPr>
          <a:lstStyle/>
          <a:p>
            <a:pPr marL="0" indent="0" fontAlgn="ctr">
              <a:buNone/>
            </a:pPr>
            <a:r>
              <a:rPr lang="en-US" sz="2000" dirty="0" smtClean="0">
                <a:latin typeface="Huawei Sans" panose="020C0503030203020204" pitchFamily="34" charset="0"/>
                <a:ea typeface="方正兰亭黑简体" panose="02000000000000000000" pitchFamily="2" charset="-122"/>
                <a:sym typeface="Huawei Sans" panose="020C0503030203020204" pitchFamily="34" charset="0"/>
              </a:rPr>
              <a:t>R4 is directly connected to the network segment 192.168.4.0/24. R4 actively assigns labels, such as 1041, to routes destined for this network segment and advertises label mapping information to its LDP peers (R2 and R3) through LDP packets.</a:t>
            </a:r>
          </a:p>
          <a:p>
            <a:pPr fontAlgn="ctr"/>
            <a:endParaRPr lang="en-US" altLang="zh-CN" sz="20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Title 3"/>
          <p:cNvSpPr>
            <a:spLocks noGrp="1"/>
          </p:cNvSpPr>
          <p:nvPr>
            <p:ph type="title"/>
          </p:nvPr>
        </p:nvSpPr>
        <p:spPr/>
        <p:txBody>
          <a:bodyPr wrap="square">
            <a:noAutofit/>
          </a:body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Label Distribution </a:t>
            </a:r>
            <a:r>
              <a:rPr lang="en-US" altLang="zh-CN" dirty="0"/>
              <a:t>—</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dirty="0">
                <a:latin typeface="Huawei Sans" panose="020C0503030203020204" pitchFamily="34" charset="0"/>
                <a:ea typeface="方正兰亭黑简体" panose="02000000000000000000" pitchFamily="2" charset="-122"/>
                <a:sym typeface="Huawei Sans" panose="020C0503030203020204" pitchFamily="34" charset="0"/>
              </a:rPr>
              <a:t>Egress LSR</a:t>
            </a:r>
          </a:p>
        </p:txBody>
      </p:sp>
      <p:cxnSp>
        <p:nvCxnSpPr>
          <p:cNvPr id="12" name="直接连接符 4"/>
          <p:cNvCxnSpPr>
            <a:stCxn id="51" idx="2"/>
            <a:endCxn id="53" idx="1"/>
          </p:cNvCxnSpPr>
          <p:nvPr/>
        </p:nvCxnSpPr>
        <p:spPr>
          <a:xfrm>
            <a:off x="3983029" y="4807150"/>
            <a:ext cx="1809015" cy="784143"/>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直接连接符 22"/>
          <p:cNvCxnSpPr>
            <a:stCxn id="51" idx="0"/>
            <a:endCxn id="52" idx="1"/>
          </p:cNvCxnSpPr>
          <p:nvPr/>
        </p:nvCxnSpPr>
        <p:spPr>
          <a:xfrm flipV="1">
            <a:off x="3983029" y="3565176"/>
            <a:ext cx="1809015" cy="710271"/>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直接连接符 4"/>
          <p:cNvCxnSpPr>
            <a:stCxn id="54" idx="0"/>
            <a:endCxn id="52" idx="3"/>
          </p:cNvCxnSpPr>
          <p:nvPr/>
        </p:nvCxnSpPr>
        <p:spPr>
          <a:xfrm flipH="1" flipV="1">
            <a:off x="6420696" y="3565176"/>
            <a:ext cx="1859326" cy="710271"/>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 name="直接连接符 22"/>
          <p:cNvCxnSpPr>
            <a:stCxn id="54" idx="2"/>
            <a:endCxn id="53" idx="3"/>
          </p:cNvCxnSpPr>
          <p:nvPr/>
        </p:nvCxnSpPr>
        <p:spPr>
          <a:xfrm flipH="1">
            <a:off x="6420696" y="4807150"/>
            <a:ext cx="1859326" cy="784143"/>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 name="直接连接符 35"/>
          <p:cNvCxnSpPr/>
          <p:nvPr/>
        </p:nvCxnSpPr>
        <p:spPr>
          <a:xfrm flipH="1">
            <a:off x="8211146" y="4565363"/>
            <a:ext cx="766405" cy="0"/>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直接连接符 35"/>
          <p:cNvCxnSpPr/>
          <p:nvPr/>
        </p:nvCxnSpPr>
        <p:spPr>
          <a:xfrm flipV="1">
            <a:off x="8977550" y="4253835"/>
            <a:ext cx="1" cy="669239"/>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6" name="矩形 56"/>
          <p:cNvSpPr/>
          <p:nvPr/>
        </p:nvSpPr>
        <p:spPr>
          <a:xfrm>
            <a:off x="3704238" y="3954266"/>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27" name="矩形 56"/>
          <p:cNvSpPr/>
          <p:nvPr/>
        </p:nvSpPr>
        <p:spPr>
          <a:xfrm>
            <a:off x="5890139" y="2993056"/>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29" name="矩形 56"/>
          <p:cNvSpPr/>
          <p:nvPr/>
        </p:nvSpPr>
        <p:spPr>
          <a:xfrm>
            <a:off x="8134023" y="3976915"/>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30" name="矩形 56"/>
          <p:cNvSpPr/>
          <p:nvPr/>
        </p:nvSpPr>
        <p:spPr>
          <a:xfrm>
            <a:off x="8643635" y="4402707"/>
            <a:ext cx="2268649"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192.168.4.0/24/24</a:t>
            </a:r>
          </a:p>
        </p:txBody>
      </p:sp>
      <p:sp>
        <p:nvSpPr>
          <p:cNvPr id="36" name="矩形 56"/>
          <p:cNvSpPr/>
          <p:nvPr/>
        </p:nvSpPr>
        <p:spPr>
          <a:xfrm>
            <a:off x="5756831" y="4264940"/>
            <a:ext cx="633508" cy="523220"/>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OSPF</a:t>
            </a:r>
          </a:p>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LDP</a:t>
            </a:r>
          </a:p>
        </p:txBody>
      </p:sp>
      <p:cxnSp>
        <p:nvCxnSpPr>
          <p:cNvPr id="43" name="直接连接符 22"/>
          <p:cNvCxnSpPr/>
          <p:nvPr/>
        </p:nvCxnSpPr>
        <p:spPr>
          <a:xfrm rot="5520000" flipH="1" flipV="1">
            <a:off x="4758775" y="3357028"/>
            <a:ext cx="603603" cy="1306899"/>
          </a:xfrm>
          <a:prstGeom prst="line">
            <a:avLst/>
          </a:prstGeom>
          <a:ln w="19050">
            <a:solidFill>
              <a:srgbClr val="EC7061"/>
            </a:solidFill>
            <a:prstDash val="sysDash"/>
            <a:headEnd type="triangle" w="med" len="lg"/>
            <a:tailEnd type="triangle" w="med" len="lg"/>
          </a:ln>
        </p:spPr>
        <p:style>
          <a:lnRef idx="1">
            <a:schemeClr val="accent1"/>
          </a:lnRef>
          <a:fillRef idx="0">
            <a:schemeClr val="accent1"/>
          </a:fillRef>
          <a:effectRef idx="0">
            <a:schemeClr val="accent1"/>
          </a:effectRef>
          <a:fontRef idx="minor">
            <a:schemeClr val="tx1"/>
          </a:fontRef>
        </p:style>
      </p:cxnSp>
      <p:cxnSp>
        <p:nvCxnSpPr>
          <p:cNvPr id="47" name="直接连接符 4"/>
          <p:cNvCxnSpPr/>
          <p:nvPr/>
        </p:nvCxnSpPr>
        <p:spPr>
          <a:xfrm rot="16020000" flipV="1">
            <a:off x="6868390" y="3351543"/>
            <a:ext cx="603603" cy="1306899"/>
          </a:xfrm>
          <a:prstGeom prst="line">
            <a:avLst/>
          </a:prstGeom>
          <a:ln w="19050">
            <a:solidFill>
              <a:srgbClr val="EC7061"/>
            </a:solidFill>
            <a:prstDash val="sysDash"/>
            <a:headEnd type="triangle" w="med" len="lg"/>
            <a:tailEnd type="triangle" w="med" len="lg"/>
          </a:ln>
        </p:spPr>
        <p:style>
          <a:lnRef idx="1">
            <a:schemeClr val="accent1"/>
          </a:lnRef>
          <a:fillRef idx="0">
            <a:schemeClr val="accent1"/>
          </a:fillRef>
          <a:effectRef idx="0">
            <a:schemeClr val="accent1"/>
          </a:effectRef>
          <a:fontRef idx="minor">
            <a:schemeClr val="tx1"/>
          </a:fontRef>
        </p:style>
      </p:cxnSp>
      <p:cxnSp>
        <p:nvCxnSpPr>
          <p:cNvPr id="48" name="直接连接符 4"/>
          <p:cNvCxnSpPr/>
          <p:nvPr/>
        </p:nvCxnSpPr>
        <p:spPr>
          <a:xfrm rot="5400000" flipV="1">
            <a:off x="4735147" y="4448929"/>
            <a:ext cx="603603" cy="1306899"/>
          </a:xfrm>
          <a:prstGeom prst="line">
            <a:avLst/>
          </a:prstGeom>
          <a:ln w="19050">
            <a:solidFill>
              <a:srgbClr val="EC7061"/>
            </a:solidFill>
            <a:prstDash val="sysDash"/>
            <a:headEnd type="triangle" w="med" len="lg"/>
            <a:tailEnd type="triangle" w="med" len="lg"/>
          </a:ln>
        </p:spPr>
        <p:style>
          <a:lnRef idx="1">
            <a:schemeClr val="accent1"/>
          </a:lnRef>
          <a:fillRef idx="0">
            <a:schemeClr val="accent1"/>
          </a:fillRef>
          <a:effectRef idx="0">
            <a:schemeClr val="accent1"/>
          </a:effectRef>
          <a:fontRef idx="minor">
            <a:schemeClr val="tx1"/>
          </a:fontRef>
        </p:style>
      </p:cxnSp>
      <p:cxnSp>
        <p:nvCxnSpPr>
          <p:cNvPr id="49" name="直接连接符 22"/>
          <p:cNvCxnSpPr/>
          <p:nvPr/>
        </p:nvCxnSpPr>
        <p:spPr>
          <a:xfrm rot="16260000" flipH="1" flipV="1">
            <a:off x="6873693" y="4479177"/>
            <a:ext cx="603603" cy="1306899"/>
          </a:xfrm>
          <a:prstGeom prst="line">
            <a:avLst/>
          </a:prstGeom>
          <a:ln w="19050">
            <a:solidFill>
              <a:srgbClr val="EC7061"/>
            </a:solidFill>
            <a:prstDash val="sysDash"/>
            <a:headEnd type="triangle" w="med" len="lg"/>
            <a:tailEnd type="triangle" w="med" len="lg"/>
          </a:ln>
        </p:spPr>
        <p:style>
          <a:lnRef idx="1">
            <a:schemeClr val="accent1"/>
          </a:lnRef>
          <a:fillRef idx="0">
            <a:schemeClr val="accent1"/>
          </a:fillRef>
          <a:effectRef idx="0">
            <a:schemeClr val="accent1"/>
          </a:effectRef>
          <a:fontRef idx="minor">
            <a:schemeClr val="tx1"/>
          </a:fontRef>
        </p:style>
      </p:cxnSp>
      <p:pic>
        <p:nvPicPr>
          <p:cNvPr id="5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668703" y="4275447"/>
            <a:ext cx="628652" cy="531703"/>
          </a:xfrm>
          <a:prstGeom prst="rect">
            <a:avLst/>
          </a:prstGeom>
          <a:noFill/>
        </p:spPr>
      </p:pic>
      <p:pic>
        <p:nvPicPr>
          <p:cNvPr id="5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792044" y="3299324"/>
            <a:ext cx="628652" cy="531703"/>
          </a:xfrm>
          <a:prstGeom prst="rect">
            <a:avLst/>
          </a:prstGeom>
          <a:noFill/>
        </p:spPr>
      </p:pic>
      <p:pic>
        <p:nvPicPr>
          <p:cNvPr id="5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792044" y="5325441"/>
            <a:ext cx="628652" cy="531703"/>
          </a:xfrm>
          <a:prstGeom prst="rect">
            <a:avLst/>
          </a:prstGeom>
          <a:noFill/>
        </p:spPr>
      </p:pic>
      <p:pic>
        <p:nvPicPr>
          <p:cNvPr id="5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7965696" y="4275447"/>
            <a:ext cx="628652" cy="531703"/>
          </a:xfrm>
          <a:prstGeom prst="rect">
            <a:avLst/>
          </a:prstGeom>
          <a:noFill/>
        </p:spPr>
      </p:pic>
      <p:sp>
        <p:nvSpPr>
          <p:cNvPr id="57" name="矩形 56"/>
          <p:cNvSpPr/>
          <p:nvPr/>
        </p:nvSpPr>
        <p:spPr>
          <a:xfrm>
            <a:off x="5894147" y="5872636"/>
            <a:ext cx="405880"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60" name="矩形 56"/>
          <p:cNvSpPr/>
          <p:nvPr/>
        </p:nvSpPr>
        <p:spPr>
          <a:xfrm rot="20220000">
            <a:off x="4661905" y="3984614"/>
            <a:ext cx="1023036" cy="276999"/>
          </a:xfrm>
          <a:prstGeom prst="rect">
            <a:avLst/>
          </a:prstGeom>
        </p:spPr>
        <p:txBody>
          <a:bodyPr wrap="square">
            <a:noAutofit/>
          </a:bodyPr>
          <a:lstStyle/>
          <a:p>
            <a:pPr algn="ctr" fontAlgn="ctr"/>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LDP Session</a:t>
            </a:r>
          </a:p>
        </p:txBody>
      </p:sp>
      <p:sp>
        <p:nvSpPr>
          <p:cNvPr id="61" name="矩形 56"/>
          <p:cNvSpPr/>
          <p:nvPr/>
        </p:nvSpPr>
        <p:spPr>
          <a:xfrm rot="1468652">
            <a:off x="4589193" y="4841001"/>
            <a:ext cx="1023036" cy="276999"/>
          </a:xfrm>
          <a:prstGeom prst="rect">
            <a:avLst/>
          </a:prstGeom>
        </p:spPr>
        <p:txBody>
          <a:bodyPr wrap="square">
            <a:noAutofit/>
          </a:bodyPr>
          <a:lstStyle/>
          <a:p>
            <a:pPr algn="ctr" fontAlgn="ctr"/>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LDP Session</a:t>
            </a:r>
          </a:p>
        </p:txBody>
      </p:sp>
      <p:sp>
        <p:nvSpPr>
          <p:cNvPr id="62" name="矩形 56"/>
          <p:cNvSpPr/>
          <p:nvPr/>
        </p:nvSpPr>
        <p:spPr>
          <a:xfrm rot="1260000">
            <a:off x="6554080" y="3988115"/>
            <a:ext cx="1023036" cy="276999"/>
          </a:xfrm>
          <a:prstGeom prst="rect">
            <a:avLst/>
          </a:prstGeom>
        </p:spPr>
        <p:txBody>
          <a:bodyPr wrap="square">
            <a:noAutofit/>
          </a:bodyPr>
          <a:lstStyle/>
          <a:p>
            <a:pPr algn="ctr" fontAlgn="ctr"/>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LDP Session</a:t>
            </a:r>
          </a:p>
        </p:txBody>
      </p:sp>
      <p:sp>
        <p:nvSpPr>
          <p:cNvPr id="63" name="矩形 56"/>
          <p:cNvSpPr/>
          <p:nvPr/>
        </p:nvSpPr>
        <p:spPr>
          <a:xfrm rot="20160000">
            <a:off x="6516003" y="4904066"/>
            <a:ext cx="1023036" cy="276999"/>
          </a:xfrm>
          <a:prstGeom prst="rect">
            <a:avLst/>
          </a:prstGeom>
        </p:spPr>
        <p:txBody>
          <a:bodyPr wrap="square">
            <a:noAutofit/>
          </a:bodyPr>
          <a:lstStyle/>
          <a:p>
            <a:pPr algn="ctr" fontAlgn="ctr"/>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LDP Session</a:t>
            </a:r>
          </a:p>
        </p:txBody>
      </p:sp>
      <p:sp>
        <p:nvSpPr>
          <p:cNvPr id="38" name="五边形 36"/>
          <p:cNvSpPr/>
          <p:nvPr/>
        </p:nvSpPr>
        <p:spPr>
          <a:xfrm rot="1320000" flipH="1">
            <a:off x="6868014" y="3489703"/>
            <a:ext cx="1324916" cy="357987"/>
          </a:xfrm>
          <a:prstGeom prst="homePlate">
            <a:avLst>
              <a:gd name="adj" fmla="val 53527"/>
            </a:avLst>
          </a:prstGeom>
          <a:solidFill>
            <a:srgbClr val="FFD17D"/>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192.168.4.0/24</a:t>
            </a:r>
          </a:p>
          <a:p>
            <a:pPr algn="ctr" fontAlgn="ctr"/>
            <a:r>
              <a:rPr lang="en-US" sz="11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Label=1041</a:t>
            </a:r>
          </a:p>
        </p:txBody>
      </p:sp>
      <p:sp>
        <p:nvSpPr>
          <p:cNvPr id="39" name="五边形 38"/>
          <p:cNvSpPr/>
          <p:nvPr/>
        </p:nvSpPr>
        <p:spPr>
          <a:xfrm rot="20220000" flipH="1">
            <a:off x="6867354" y="5253324"/>
            <a:ext cx="1324916" cy="357987"/>
          </a:xfrm>
          <a:prstGeom prst="homePlate">
            <a:avLst>
              <a:gd name="adj" fmla="val 53527"/>
            </a:avLst>
          </a:prstGeom>
          <a:solidFill>
            <a:srgbClr val="FFD17D"/>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192.168.4.0/24</a:t>
            </a:r>
          </a:p>
          <a:p>
            <a:pPr algn="ctr" fontAlgn="ctr"/>
            <a:r>
              <a:rPr lang="en-US" sz="11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Label=1041</a:t>
            </a:r>
          </a:p>
        </p:txBody>
      </p:sp>
      <p:sp>
        <p:nvSpPr>
          <p:cNvPr id="45" name="五边形 36"/>
          <p:cNvSpPr/>
          <p:nvPr/>
        </p:nvSpPr>
        <p:spPr>
          <a:xfrm flipH="1">
            <a:off x="9050629" y="5580413"/>
            <a:ext cx="1861656" cy="498989"/>
          </a:xfrm>
          <a:prstGeom prst="homePlate">
            <a:avLst>
              <a:gd name="adj" fmla="val 53527"/>
            </a:avLst>
          </a:prstGeom>
          <a:solidFill>
            <a:srgbClr val="FFD17D"/>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LDP label mapping advertisement</a:t>
            </a:r>
          </a:p>
        </p:txBody>
      </p:sp>
      <p:graphicFrame>
        <p:nvGraphicFramePr>
          <p:cNvPr id="37" name="表格 36"/>
          <p:cNvGraphicFramePr>
            <a:graphicFrameLocks noGrp="1"/>
          </p:cNvGraphicFramePr>
          <p:nvPr>
            <p:extLst/>
          </p:nvPr>
        </p:nvGraphicFramePr>
        <p:xfrm>
          <a:off x="6538421" y="2478827"/>
          <a:ext cx="3787592" cy="704845"/>
        </p:xfrm>
        <a:graphic>
          <a:graphicData uri="http://schemas.openxmlformats.org/drawingml/2006/table">
            <a:tbl>
              <a:tblPr/>
              <a:tblGrid>
                <a:gridCol w="1509653">
                  <a:extLst>
                    <a:ext uri="{9D8B030D-6E8A-4147-A177-3AD203B41FA5}">
                      <a16:colId xmlns="" xmlns:a16="http://schemas.microsoft.com/office/drawing/2014/main" val="20001"/>
                    </a:ext>
                  </a:extLst>
                </a:gridCol>
                <a:gridCol w="754743"/>
                <a:gridCol w="682171"/>
                <a:gridCol w="841025"/>
              </a:tblGrid>
              <a:tr h="430525">
                <a:tc>
                  <a:txBody>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Destination/Mask</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Proto </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Cost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NH</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255236">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192.168.4.0/24</a:t>
                      </a: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OSPF</a:t>
                      </a: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a:t>
                      </a: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R4</a:t>
                      </a: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graphicFrame>
        <p:nvGraphicFramePr>
          <p:cNvPr id="46" name="表格 45"/>
          <p:cNvGraphicFramePr>
            <a:graphicFrameLocks noGrp="1"/>
          </p:cNvGraphicFramePr>
          <p:nvPr>
            <p:extLst/>
          </p:nvPr>
        </p:nvGraphicFramePr>
        <p:xfrm>
          <a:off x="1891865" y="5674991"/>
          <a:ext cx="3787592" cy="704845"/>
        </p:xfrm>
        <a:graphic>
          <a:graphicData uri="http://schemas.openxmlformats.org/drawingml/2006/table">
            <a:tbl>
              <a:tblPr/>
              <a:tblGrid>
                <a:gridCol w="1509653">
                  <a:extLst>
                    <a:ext uri="{9D8B030D-6E8A-4147-A177-3AD203B41FA5}">
                      <a16:colId xmlns="" xmlns:a16="http://schemas.microsoft.com/office/drawing/2014/main" val="20001"/>
                    </a:ext>
                  </a:extLst>
                </a:gridCol>
                <a:gridCol w="754743"/>
                <a:gridCol w="682171"/>
                <a:gridCol w="841025"/>
              </a:tblGrid>
              <a:tr h="430525">
                <a:tc>
                  <a:txBody>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Destination/Mask</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Proto </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Cost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NH</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255236">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192.168.4.0/24</a:t>
                      </a: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OSPF</a:t>
                      </a: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a:t>
                      </a: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R4</a:t>
                      </a: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374068399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文本占位符 65"/>
          <p:cNvSpPr>
            <a:spLocks noGrp="1"/>
          </p:cNvSpPr>
          <p:nvPr>
            <p:ph type="body" sz="quarter" idx="10"/>
          </p:nvPr>
        </p:nvSpPr>
        <p:spPr>
          <a:xfrm>
            <a:off x="451877" y="1099578"/>
            <a:ext cx="11306175" cy="1578930"/>
          </a:xfrm>
        </p:spPr>
        <p:txBody>
          <a:bodyPr wrap="square">
            <a:noAutofit/>
          </a:bodyPr>
          <a:lstStyle/>
          <a:p>
            <a:pPr marL="0" indent="0" fontAlgn="ctr">
              <a:buNone/>
            </a:pP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Take R2 as an example. In its routing table, the next hop of the route 192.168.4.0/24 is R4. When R2 receives a Label Mapping message for the route 192.168.4.0/24 from R4, R2 assigns label 1021 to the route because the message is sent by a downstream LDP peer, and advertises the label mapping to the LDP peer, for example, R1. This process also applies to R3.</a:t>
            </a:r>
          </a:p>
          <a:p>
            <a:pPr fontAlgn="ctr"/>
            <a:endParaRPr lang="en-US" altLang="zh-CN" sz="18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Title 3"/>
          <p:cNvSpPr>
            <a:spLocks noGrp="1"/>
          </p:cNvSpPr>
          <p:nvPr>
            <p:ph type="title"/>
          </p:nvPr>
        </p:nvSpPr>
        <p:spPr/>
        <p:txBody>
          <a:bodyPr wrap="square">
            <a:noAutofit/>
          </a:body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Label </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Distribution </a:t>
            </a:r>
            <a:r>
              <a:rPr lang="en-US" altLang="zh-CN" dirty="0"/>
              <a:t>—</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dirty="0">
                <a:latin typeface="Huawei Sans" panose="020C0503030203020204" pitchFamily="34" charset="0"/>
                <a:ea typeface="方正兰亭黑简体" panose="02000000000000000000" pitchFamily="2" charset="-122"/>
                <a:sym typeface="Huawei Sans" panose="020C0503030203020204" pitchFamily="34" charset="0"/>
              </a:rPr>
              <a:t>Transit LSR</a:t>
            </a:r>
          </a:p>
        </p:txBody>
      </p:sp>
      <p:cxnSp>
        <p:nvCxnSpPr>
          <p:cNvPr id="12" name="直接连接符 4"/>
          <p:cNvCxnSpPr>
            <a:stCxn id="51" idx="2"/>
            <a:endCxn id="53" idx="1"/>
          </p:cNvCxnSpPr>
          <p:nvPr/>
        </p:nvCxnSpPr>
        <p:spPr>
          <a:xfrm>
            <a:off x="4325929" y="4832549"/>
            <a:ext cx="1809015" cy="784143"/>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直接连接符 22"/>
          <p:cNvCxnSpPr>
            <a:stCxn id="51" idx="0"/>
            <a:endCxn id="52" idx="1"/>
          </p:cNvCxnSpPr>
          <p:nvPr/>
        </p:nvCxnSpPr>
        <p:spPr>
          <a:xfrm flipV="1">
            <a:off x="4325929" y="3590575"/>
            <a:ext cx="1809015" cy="710271"/>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直接连接符 4"/>
          <p:cNvCxnSpPr>
            <a:stCxn id="54" idx="0"/>
            <a:endCxn id="52" idx="3"/>
          </p:cNvCxnSpPr>
          <p:nvPr/>
        </p:nvCxnSpPr>
        <p:spPr>
          <a:xfrm flipH="1" flipV="1">
            <a:off x="6763596" y="3590575"/>
            <a:ext cx="1859326" cy="710271"/>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 name="直接连接符 22"/>
          <p:cNvCxnSpPr>
            <a:stCxn id="54" idx="2"/>
            <a:endCxn id="53" idx="3"/>
          </p:cNvCxnSpPr>
          <p:nvPr/>
        </p:nvCxnSpPr>
        <p:spPr>
          <a:xfrm flipH="1">
            <a:off x="6763596" y="4832549"/>
            <a:ext cx="1859326" cy="784143"/>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 name="直接连接符 35"/>
          <p:cNvCxnSpPr/>
          <p:nvPr/>
        </p:nvCxnSpPr>
        <p:spPr>
          <a:xfrm flipH="1">
            <a:off x="8554046" y="4590762"/>
            <a:ext cx="766405" cy="0"/>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直接连接符 35"/>
          <p:cNvCxnSpPr/>
          <p:nvPr/>
        </p:nvCxnSpPr>
        <p:spPr>
          <a:xfrm flipV="1">
            <a:off x="9320450" y="4279234"/>
            <a:ext cx="1" cy="669239"/>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6" name="矩形 56"/>
          <p:cNvSpPr/>
          <p:nvPr/>
        </p:nvSpPr>
        <p:spPr>
          <a:xfrm>
            <a:off x="4047138" y="3979665"/>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27" name="矩形 56"/>
          <p:cNvSpPr/>
          <p:nvPr/>
        </p:nvSpPr>
        <p:spPr>
          <a:xfrm>
            <a:off x="6233039" y="3018455"/>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29" name="矩形 56"/>
          <p:cNvSpPr/>
          <p:nvPr/>
        </p:nvSpPr>
        <p:spPr>
          <a:xfrm>
            <a:off x="8476923" y="4002314"/>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30" name="矩形 56"/>
          <p:cNvSpPr/>
          <p:nvPr/>
        </p:nvSpPr>
        <p:spPr>
          <a:xfrm>
            <a:off x="9320450" y="4436873"/>
            <a:ext cx="144142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192.168.4.0/24</a:t>
            </a:r>
          </a:p>
        </p:txBody>
      </p:sp>
      <p:sp>
        <p:nvSpPr>
          <p:cNvPr id="36" name="矩形 56"/>
          <p:cNvSpPr/>
          <p:nvPr/>
        </p:nvSpPr>
        <p:spPr>
          <a:xfrm>
            <a:off x="6099731" y="4290339"/>
            <a:ext cx="633508" cy="523220"/>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OSPF</a:t>
            </a:r>
          </a:p>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LDP</a:t>
            </a:r>
          </a:p>
        </p:txBody>
      </p:sp>
      <p:cxnSp>
        <p:nvCxnSpPr>
          <p:cNvPr id="43" name="直接连接符 22"/>
          <p:cNvCxnSpPr/>
          <p:nvPr/>
        </p:nvCxnSpPr>
        <p:spPr>
          <a:xfrm rot="5520000" flipH="1" flipV="1">
            <a:off x="5101675" y="3382427"/>
            <a:ext cx="603603" cy="1306899"/>
          </a:xfrm>
          <a:prstGeom prst="line">
            <a:avLst/>
          </a:prstGeom>
          <a:ln w="19050">
            <a:solidFill>
              <a:srgbClr val="EC7061"/>
            </a:solidFill>
            <a:prstDash val="sysDash"/>
            <a:headEnd type="triangle" w="med" len="lg"/>
            <a:tailEnd type="triangle" w="med" len="lg"/>
          </a:ln>
        </p:spPr>
        <p:style>
          <a:lnRef idx="1">
            <a:schemeClr val="accent1"/>
          </a:lnRef>
          <a:fillRef idx="0">
            <a:schemeClr val="accent1"/>
          </a:fillRef>
          <a:effectRef idx="0">
            <a:schemeClr val="accent1"/>
          </a:effectRef>
          <a:fontRef idx="minor">
            <a:schemeClr val="tx1"/>
          </a:fontRef>
        </p:style>
      </p:cxnSp>
      <p:cxnSp>
        <p:nvCxnSpPr>
          <p:cNvPr id="47" name="直接连接符 4"/>
          <p:cNvCxnSpPr/>
          <p:nvPr/>
        </p:nvCxnSpPr>
        <p:spPr>
          <a:xfrm rot="16020000" flipV="1">
            <a:off x="7211290" y="3376942"/>
            <a:ext cx="603603" cy="1306899"/>
          </a:xfrm>
          <a:prstGeom prst="line">
            <a:avLst/>
          </a:prstGeom>
          <a:ln w="19050">
            <a:solidFill>
              <a:srgbClr val="EC7061"/>
            </a:solidFill>
            <a:prstDash val="sysDash"/>
            <a:headEnd type="triangle" w="med" len="lg"/>
            <a:tailEnd type="triangle" w="med" len="lg"/>
          </a:ln>
        </p:spPr>
        <p:style>
          <a:lnRef idx="1">
            <a:schemeClr val="accent1"/>
          </a:lnRef>
          <a:fillRef idx="0">
            <a:schemeClr val="accent1"/>
          </a:fillRef>
          <a:effectRef idx="0">
            <a:schemeClr val="accent1"/>
          </a:effectRef>
          <a:fontRef idx="minor">
            <a:schemeClr val="tx1"/>
          </a:fontRef>
        </p:style>
      </p:cxnSp>
      <p:cxnSp>
        <p:nvCxnSpPr>
          <p:cNvPr id="48" name="直接连接符 4"/>
          <p:cNvCxnSpPr/>
          <p:nvPr/>
        </p:nvCxnSpPr>
        <p:spPr>
          <a:xfrm rot="5400000" flipV="1">
            <a:off x="5078047" y="4474328"/>
            <a:ext cx="603603" cy="1306899"/>
          </a:xfrm>
          <a:prstGeom prst="line">
            <a:avLst/>
          </a:prstGeom>
          <a:ln w="19050">
            <a:solidFill>
              <a:srgbClr val="EC7061"/>
            </a:solidFill>
            <a:prstDash val="sysDash"/>
            <a:headEnd type="triangle" w="med" len="lg"/>
            <a:tailEnd type="triangle" w="med" len="lg"/>
          </a:ln>
        </p:spPr>
        <p:style>
          <a:lnRef idx="1">
            <a:schemeClr val="accent1"/>
          </a:lnRef>
          <a:fillRef idx="0">
            <a:schemeClr val="accent1"/>
          </a:fillRef>
          <a:effectRef idx="0">
            <a:schemeClr val="accent1"/>
          </a:effectRef>
          <a:fontRef idx="minor">
            <a:schemeClr val="tx1"/>
          </a:fontRef>
        </p:style>
      </p:cxnSp>
      <p:cxnSp>
        <p:nvCxnSpPr>
          <p:cNvPr id="49" name="直接连接符 22"/>
          <p:cNvCxnSpPr/>
          <p:nvPr/>
        </p:nvCxnSpPr>
        <p:spPr>
          <a:xfrm rot="16260000" flipH="1" flipV="1">
            <a:off x="7216593" y="4504576"/>
            <a:ext cx="603603" cy="1306899"/>
          </a:xfrm>
          <a:prstGeom prst="line">
            <a:avLst/>
          </a:prstGeom>
          <a:ln w="19050">
            <a:solidFill>
              <a:srgbClr val="EC7061"/>
            </a:solidFill>
            <a:prstDash val="sysDash"/>
            <a:headEnd type="triangle" w="med" len="lg"/>
            <a:tailEnd type="triangle" w="med" len="lg"/>
          </a:ln>
        </p:spPr>
        <p:style>
          <a:lnRef idx="1">
            <a:schemeClr val="accent1"/>
          </a:lnRef>
          <a:fillRef idx="0">
            <a:schemeClr val="accent1"/>
          </a:fillRef>
          <a:effectRef idx="0">
            <a:schemeClr val="accent1"/>
          </a:effectRef>
          <a:fontRef idx="minor">
            <a:schemeClr val="tx1"/>
          </a:fontRef>
        </p:style>
      </p:cxnSp>
      <p:pic>
        <p:nvPicPr>
          <p:cNvPr id="5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4011603" y="4300846"/>
            <a:ext cx="628652" cy="531703"/>
          </a:xfrm>
          <a:prstGeom prst="rect">
            <a:avLst/>
          </a:prstGeom>
          <a:noFill/>
        </p:spPr>
      </p:pic>
      <p:pic>
        <p:nvPicPr>
          <p:cNvPr id="5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6134944" y="3324723"/>
            <a:ext cx="628652" cy="531703"/>
          </a:xfrm>
          <a:prstGeom prst="rect">
            <a:avLst/>
          </a:prstGeom>
          <a:noFill/>
        </p:spPr>
      </p:pic>
      <p:pic>
        <p:nvPicPr>
          <p:cNvPr id="5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6134944" y="5350840"/>
            <a:ext cx="628652" cy="531703"/>
          </a:xfrm>
          <a:prstGeom prst="rect">
            <a:avLst/>
          </a:prstGeom>
          <a:noFill/>
        </p:spPr>
      </p:pic>
      <p:pic>
        <p:nvPicPr>
          <p:cNvPr id="5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8308596" y="4300846"/>
            <a:ext cx="628652" cy="531703"/>
          </a:xfrm>
          <a:prstGeom prst="rect">
            <a:avLst/>
          </a:prstGeom>
          <a:noFill/>
        </p:spPr>
      </p:pic>
      <p:sp>
        <p:nvSpPr>
          <p:cNvPr id="57" name="矩形 56"/>
          <p:cNvSpPr/>
          <p:nvPr/>
        </p:nvSpPr>
        <p:spPr>
          <a:xfrm>
            <a:off x="6237047" y="5898035"/>
            <a:ext cx="405880"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60" name="矩形 56"/>
          <p:cNvSpPr/>
          <p:nvPr/>
        </p:nvSpPr>
        <p:spPr>
          <a:xfrm rot="20220000">
            <a:off x="5004805" y="4010013"/>
            <a:ext cx="1023036" cy="276999"/>
          </a:xfrm>
          <a:prstGeom prst="rect">
            <a:avLst/>
          </a:prstGeom>
        </p:spPr>
        <p:txBody>
          <a:bodyPr wrap="square">
            <a:noAutofit/>
          </a:bodyPr>
          <a:lstStyle/>
          <a:p>
            <a:pPr algn="ctr" fontAlgn="ctr"/>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LDP Session</a:t>
            </a:r>
          </a:p>
        </p:txBody>
      </p:sp>
      <p:sp>
        <p:nvSpPr>
          <p:cNvPr id="61" name="矩形 56"/>
          <p:cNvSpPr/>
          <p:nvPr/>
        </p:nvSpPr>
        <p:spPr>
          <a:xfrm rot="1468652">
            <a:off x="4932093" y="4866400"/>
            <a:ext cx="1023036" cy="276999"/>
          </a:xfrm>
          <a:prstGeom prst="rect">
            <a:avLst/>
          </a:prstGeom>
        </p:spPr>
        <p:txBody>
          <a:bodyPr wrap="square">
            <a:noAutofit/>
          </a:bodyPr>
          <a:lstStyle/>
          <a:p>
            <a:pPr algn="ctr" fontAlgn="ctr"/>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LDP Session</a:t>
            </a:r>
          </a:p>
        </p:txBody>
      </p:sp>
      <p:sp>
        <p:nvSpPr>
          <p:cNvPr id="62" name="矩形 56"/>
          <p:cNvSpPr/>
          <p:nvPr/>
        </p:nvSpPr>
        <p:spPr>
          <a:xfrm rot="1260000">
            <a:off x="6896980" y="4013514"/>
            <a:ext cx="1023036" cy="276999"/>
          </a:xfrm>
          <a:prstGeom prst="rect">
            <a:avLst/>
          </a:prstGeom>
        </p:spPr>
        <p:txBody>
          <a:bodyPr wrap="square">
            <a:noAutofit/>
          </a:bodyPr>
          <a:lstStyle/>
          <a:p>
            <a:pPr algn="ctr" fontAlgn="ctr"/>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LDP Session</a:t>
            </a:r>
          </a:p>
        </p:txBody>
      </p:sp>
      <p:sp>
        <p:nvSpPr>
          <p:cNvPr id="63" name="矩形 56"/>
          <p:cNvSpPr/>
          <p:nvPr/>
        </p:nvSpPr>
        <p:spPr>
          <a:xfrm rot="20160000">
            <a:off x="6858903" y="4929465"/>
            <a:ext cx="1023036" cy="276999"/>
          </a:xfrm>
          <a:prstGeom prst="rect">
            <a:avLst/>
          </a:prstGeom>
        </p:spPr>
        <p:txBody>
          <a:bodyPr wrap="square">
            <a:noAutofit/>
          </a:bodyPr>
          <a:lstStyle/>
          <a:p>
            <a:pPr algn="ctr" fontAlgn="ctr"/>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LDP Session</a:t>
            </a:r>
          </a:p>
        </p:txBody>
      </p:sp>
      <p:sp>
        <p:nvSpPr>
          <p:cNvPr id="38" name="五边形 36"/>
          <p:cNvSpPr/>
          <p:nvPr/>
        </p:nvSpPr>
        <p:spPr>
          <a:xfrm rot="1320000" flipH="1">
            <a:off x="7210914" y="3515102"/>
            <a:ext cx="1324916" cy="357987"/>
          </a:xfrm>
          <a:prstGeom prst="homePlate">
            <a:avLst>
              <a:gd name="adj" fmla="val 53527"/>
            </a:avLst>
          </a:prstGeom>
          <a:solidFill>
            <a:srgbClr val="FFD17D"/>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192.168.4.0/24</a:t>
            </a:r>
          </a:p>
          <a:p>
            <a:pPr algn="ctr" fontAlgn="ctr"/>
            <a:r>
              <a:rPr lang="en-US" sz="11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Label=1041</a:t>
            </a:r>
          </a:p>
        </p:txBody>
      </p:sp>
      <p:sp>
        <p:nvSpPr>
          <p:cNvPr id="39" name="五边形 38"/>
          <p:cNvSpPr/>
          <p:nvPr/>
        </p:nvSpPr>
        <p:spPr>
          <a:xfrm rot="20220000" flipH="1">
            <a:off x="7210254" y="5278723"/>
            <a:ext cx="1324916" cy="357987"/>
          </a:xfrm>
          <a:prstGeom prst="homePlate">
            <a:avLst>
              <a:gd name="adj" fmla="val 53527"/>
            </a:avLst>
          </a:prstGeom>
          <a:solidFill>
            <a:srgbClr val="FFD17D"/>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192.168.4.0/24</a:t>
            </a:r>
          </a:p>
          <a:p>
            <a:pPr algn="ctr" fontAlgn="ctr"/>
            <a:r>
              <a:rPr lang="en-US" sz="11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Label=1041</a:t>
            </a:r>
          </a:p>
        </p:txBody>
      </p:sp>
      <p:sp>
        <p:nvSpPr>
          <p:cNvPr id="40" name="五边形 36"/>
          <p:cNvSpPr/>
          <p:nvPr/>
        </p:nvSpPr>
        <p:spPr>
          <a:xfrm rot="-1260000" flipH="1">
            <a:off x="4461586" y="3503964"/>
            <a:ext cx="1324916" cy="357987"/>
          </a:xfrm>
          <a:prstGeom prst="homePlate">
            <a:avLst>
              <a:gd name="adj" fmla="val 53527"/>
            </a:avLst>
          </a:prstGeom>
          <a:solidFill>
            <a:srgbClr val="FFD17D"/>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192.168.4.0/24</a:t>
            </a:r>
          </a:p>
          <a:p>
            <a:pPr algn="ctr" fontAlgn="ctr"/>
            <a:r>
              <a:rPr lang="en-US" sz="11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Label=1021</a:t>
            </a:r>
          </a:p>
        </p:txBody>
      </p:sp>
      <p:sp>
        <p:nvSpPr>
          <p:cNvPr id="41" name="五边形 40"/>
          <p:cNvSpPr/>
          <p:nvPr/>
        </p:nvSpPr>
        <p:spPr>
          <a:xfrm rot="22980000" flipH="1">
            <a:off x="4555522" y="5330649"/>
            <a:ext cx="1324916" cy="357987"/>
          </a:xfrm>
          <a:prstGeom prst="homePlate">
            <a:avLst>
              <a:gd name="adj" fmla="val 53527"/>
            </a:avLst>
          </a:prstGeom>
          <a:solidFill>
            <a:srgbClr val="FFD17D"/>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192.168.4.0/24</a:t>
            </a:r>
          </a:p>
          <a:p>
            <a:pPr algn="ctr" fontAlgn="ctr"/>
            <a:r>
              <a:rPr lang="en-US" sz="11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Label=1031</a:t>
            </a:r>
          </a:p>
        </p:txBody>
      </p:sp>
      <p:graphicFrame>
        <p:nvGraphicFramePr>
          <p:cNvPr id="56" name="表格 55"/>
          <p:cNvGraphicFramePr>
            <a:graphicFrameLocks noGrp="1"/>
          </p:cNvGraphicFramePr>
          <p:nvPr>
            <p:extLst/>
          </p:nvPr>
        </p:nvGraphicFramePr>
        <p:xfrm>
          <a:off x="6844742" y="2719333"/>
          <a:ext cx="3787592" cy="554291"/>
        </p:xfrm>
        <a:graphic>
          <a:graphicData uri="http://schemas.openxmlformats.org/drawingml/2006/table">
            <a:tbl>
              <a:tblPr/>
              <a:tblGrid>
                <a:gridCol w="1509653">
                  <a:extLst>
                    <a:ext uri="{9D8B030D-6E8A-4147-A177-3AD203B41FA5}">
                      <a16:colId xmlns="" xmlns:a16="http://schemas.microsoft.com/office/drawing/2014/main" val="20001"/>
                    </a:ext>
                  </a:extLst>
                </a:gridCol>
                <a:gridCol w="754743"/>
                <a:gridCol w="682171"/>
                <a:gridCol w="841025"/>
              </a:tblGrid>
              <a:tr h="279971">
                <a:tc>
                  <a:txBody>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Destination/Mask</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Proto </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Cost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NH</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178390">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192.168.4.0/24</a:t>
                      </a: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OSPF</a:t>
                      </a: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a:t>
                      </a: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R4</a:t>
                      </a: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graphicFrame>
        <p:nvGraphicFramePr>
          <p:cNvPr id="59" name="表格 58"/>
          <p:cNvGraphicFramePr>
            <a:graphicFrameLocks noGrp="1"/>
          </p:cNvGraphicFramePr>
          <p:nvPr>
            <p:extLst/>
          </p:nvPr>
        </p:nvGraphicFramePr>
        <p:xfrm>
          <a:off x="1490546" y="5824937"/>
          <a:ext cx="3787592" cy="581251"/>
        </p:xfrm>
        <a:graphic>
          <a:graphicData uri="http://schemas.openxmlformats.org/drawingml/2006/table">
            <a:tbl>
              <a:tblPr/>
              <a:tblGrid>
                <a:gridCol w="1509653">
                  <a:extLst>
                    <a:ext uri="{9D8B030D-6E8A-4147-A177-3AD203B41FA5}">
                      <a16:colId xmlns="" xmlns:a16="http://schemas.microsoft.com/office/drawing/2014/main" val="20001"/>
                    </a:ext>
                  </a:extLst>
                </a:gridCol>
                <a:gridCol w="754743"/>
                <a:gridCol w="682171"/>
                <a:gridCol w="841025"/>
              </a:tblGrid>
              <a:tr h="306931">
                <a:tc>
                  <a:txBody>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Destination/Mask</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Proto </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Cost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NH</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227484">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192.168.4.0/24</a:t>
                      </a: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OSPF</a:t>
                      </a: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a:t>
                      </a: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R4</a:t>
                      </a: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sp>
        <p:nvSpPr>
          <p:cNvPr id="64" name="五边形 36"/>
          <p:cNvSpPr/>
          <p:nvPr/>
        </p:nvSpPr>
        <p:spPr>
          <a:xfrm flipH="1">
            <a:off x="9393529" y="5605813"/>
            <a:ext cx="1861656" cy="498989"/>
          </a:xfrm>
          <a:prstGeom prst="homePlate">
            <a:avLst>
              <a:gd name="adj" fmla="val 53527"/>
            </a:avLst>
          </a:prstGeom>
          <a:solidFill>
            <a:srgbClr val="FFD17D"/>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LDP label mapping advertisement</a:t>
            </a:r>
          </a:p>
        </p:txBody>
      </p:sp>
    </p:spTree>
    <p:extLst>
      <p:ext uri="{BB962C8B-B14F-4D97-AF65-F5344CB8AC3E}">
        <p14:creationId xmlns:p14="http://schemas.microsoft.com/office/powerpoint/2010/main" val="392349956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文本占位符 65"/>
          <p:cNvSpPr>
            <a:spLocks noGrp="1"/>
          </p:cNvSpPr>
          <p:nvPr>
            <p:ph type="body" sz="quarter" idx="10"/>
          </p:nvPr>
        </p:nvSpPr>
        <p:spPr/>
        <p:txBody>
          <a:bodyPr wrap="square">
            <a:noAutofit/>
          </a:bodyPr>
          <a:lstStyle/>
          <a:p>
            <a:pPr marL="0" indent="0" fontAlgn="ctr">
              <a:buNone/>
            </a:pP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After R1 receives the label mappings for the route 192.168.4.0/24 advertised by R2 and R3, R1 </a:t>
            </a:r>
            <a:r>
              <a:rPr lang="en-US" sz="18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stores</a:t>
            </a: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 both of the label mappings. However, R1 only </a:t>
            </a:r>
            <a:r>
              <a:rPr lang="en-US" sz="18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uses</a:t>
            </a:r>
            <a:r>
              <a:rPr lang="en-US" sz="1800" dirty="0" smtClean="0">
                <a:latin typeface="Huawei Sans" panose="020C0503030203020204" pitchFamily="34" charset="0"/>
                <a:ea typeface="方正兰亭黑简体" panose="02000000000000000000" pitchFamily="2" charset="-122"/>
                <a:sym typeface="Huawei Sans" panose="020C0503030203020204" pitchFamily="34" charset="0"/>
              </a:rPr>
              <a:t> label 1021 advertised by R2, because the next hop of the route to 192.168.4.0/24 is R2, as shown in R1's routing table.</a:t>
            </a:r>
          </a:p>
          <a:p>
            <a:pPr fontAlgn="ctr"/>
            <a:endParaRPr lang="en-US" altLang="zh-CN" sz="18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Title 3"/>
          <p:cNvSpPr>
            <a:spLocks noGrp="1"/>
          </p:cNvSpPr>
          <p:nvPr>
            <p:ph type="title"/>
          </p:nvPr>
        </p:nvSpPr>
        <p:spPr/>
        <p:txBody>
          <a:bodyPr wrap="square">
            <a:noAutofit/>
          </a:body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Label Distribution </a:t>
            </a:r>
            <a:r>
              <a:rPr lang="en-US" altLang="zh-CN" dirty="0"/>
              <a:t>—</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dirty="0">
                <a:latin typeface="Huawei Sans" panose="020C0503030203020204" pitchFamily="34" charset="0"/>
                <a:ea typeface="方正兰亭黑简体" panose="02000000000000000000" pitchFamily="2" charset="-122"/>
                <a:sym typeface="Huawei Sans" panose="020C0503030203020204" pitchFamily="34" charset="0"/>
              </a:rPr>
              <a:t>Ingress LSR</a:t>
            </a:r>
          </a:p>
        </p:txBody>
      </p:sp>
      <p:cxnSp>
        <p:nvCxnSpPr>
          <p:cNvPr id="12" name="直接连接符 4"/>
          <p:cNvCxnSpPr>
            <a:stCxn id="51" idx="2"/>
            <a:endCxn id="53" idx="1"/>
          </p:cNvCxnSpPr>
          <p:nvPr/>
        </p:nvCxnSpPr>
        <p:spPr>
          <a:xfrm>
            <a:off x="4282583" y="4465130"/>
            <a:ext cx="1809015" cy="784143"/>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直接连接符 22"/>
          <p:cNvCxnSpPr>
            <a:stCxn id="51" idx="0"/>
            <a:endCxn id="52" idx="1"/>
          </p:cNvCxnSpPr>
          <p:nvPr/>
        </p:nvCxnSpPr>
        <p:spPr>
          <a:xfrm flipV="1">
            <a:off x="4282583" y="3223156"/>
            <a:ext cx="1809015" cy="710271"/>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直接连接符 4"/>
          <p:cNvCxnSpPr>
            <a:stCxn id="54" idx="0"/>
            <a:endCxn id="52" idx="3"/>
          </p:cNvCxnSpPr>
          <p:nvPr/>
        </p:nvCxnSpPr>
        <p:spPr>
          <a:xfrm flipH="1" flipV="1">
            <a:off x="6720250" y="3223156"/>
            <a:ext cx="1859326" cy="710271"/>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 name="直接连接符 22"/>
          <p:cNvCxnSpPr>
            <a:stCxn id="54" idx="2"/>
            <a:endCxn id="53" idx="3"/>
          </p:cNvCxnSpPr>
          <p:nvPr/>
        </p:nvCxnSpPr>
        <p:spPr>
          <a:xfrm flipH="1">
            <a:off x="6720250" y="4465130"/>
            <a:ext cx="1859326" cy="784143"/>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 name="直接连接符 35"/>
          <p:cNvCxnSpPr/>
          <p:nvPr/>
        </p:nvCxnSpPr>
        <p:spPr>
          <a:xfrm flipH="1">
            <a:off x="8510700" y="4223343"/>
            <a:ext cx="766405" cy="0"/>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直接连接符 35"/>
          <p:cNvCxnSpPr/>
          <p:nvPr/>
        </p:nvCxnSpPr>
        <p:spPr>
          <a:xfrm flipV="1">
            <a:off x="9277104" y="3911815"/>
            <a:ext cx="1" cy="669239"/>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6" name="矩形 56"/>
          <p:cNvSpPr/>
          <p:nvPr/>
        </p:nvSpPr>
        <p:spPr>
          <a:xfrm>
            <a:off x="4003792" y="3612246"/>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27" name="矩形 56"/>
          <p:cNvSpPr/>
          <p:nvPr/>
        </p:nvSpPr>
        <p:spPr>
          <a:xfrm>
            <a:off x="6189688" y="2682565"/>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29" name="矩形 56"/>
          <p:cNvSpPr/>
          <p:nvPr/>
        </p:nvSpPr>
        <p:spPr>
          <a:xfrm>
            <a:off x="8433577" y="3634895"/>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30" name="矩形 56"/>
          <p:cNvSpPr/>
          <p:nvPr/>
        </p:nvSpPr>
        <p:spPr>
          <a:xfrm>
            <a:off x="9277105" y="4060687"/>
            <a:ext cx="1441421"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192.168.4.0/24</a:t>
            </a:r>
          </a:p>
        </p:txBody>
      </p:sp>
      <p:sp>
        <p:nvSpPr>
          <p:cNvPr id="36" name="矩形 56"/>
          <p:cNvSpPr/>
          <p:nvPr/>
        </p:nvSpPr>
        <p:spPr>
          <a:xfrm>
            <a:off x="6056385" y="3922920"/>
            <a:ext cx="633508" cy="523220"/>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OSPF</a:t>
            </a:r>
          </a:p>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LDP</a:t>
            </a:r>
          </a:p>
        </p:txBody>
      </p:sp>
      <p:cxnSp>
        <p:nvCxnSpPr>
          <p:cNvPr id="43" name="直接连接符 22"/>
          <p:cNvCxnSpPr/>
          <p:nvPr/>
        </p:nvCxnSpPr>
        <p:spPr>
          <a:xfrm rot="5520000" flipH="1" flipV="1">
            <a:off x="5058329" y="3015008"/>
            <a:ext cx="603603" cy="1306899"/>
          </a:xfrm>
          <a:prstGeom prst="line">
            <a:avLst/>
          </a:prstGeom>
          <a:ln w="19050">
            <a:solidFill>
              <a:srgbClr val="EC7061"/>
            </a:solidFill>
            <a:prstDash val="sysDash"/>
            <a:headEnd type="triangle" w="med" len="lg"/>
            <a:tailEnd type="triangle" w="med" len="lg"/>
          </a:ln>
        </p:spPr>
        <p:style>
          <a:lnRef idx="1">
            <a:schemeClr val="accent1"/>
          </a:lnRef>
          <a:fillRef idx="0">
            <a:schemeClr val="accent1"/>
          </a:fillRef>
          <a:effectRef idx="0">
            <a:schemeClr val="accent1"/>
          </a:effectRef>
          <a:fontRef idx="minor">
            <a:schemeClr val="tx1"/>
          </a:fontRef>
        </p:style>
      </p:cxnSp>
      <p:cxnSp>
        <p:nvCxnSpPr>
          <p:cNvPr id="47" name="直接连接符 4"/>
          <p:cNvCxnSpPr/>
          <p:nvPr/>
        </p:nvCxnSpPr>
        <p:spPr>
          <a:xfrm rot="16020000" flipV="1">
            <a:off x="7167944" y="3009523"/>
            <a:ext cx="603603" cy="1306899"/>
          </a:xfrm>
          <a:prstGeom prst="line">
            <a:avLst/>
          </a:prstGeom>
          <a:ln w="19050">
            <a:solidFill>
              <a:srgbClr val="EC7061"/>
            </a:solidFill>
            <a:prstDash val="sysDash"/>
            <a:headEnd type="triangle" w="med" len="lg"/>
            <a:tailEnd type="triangle" w="med" len="lg"/>
          </a:ln>
        </p:spPr>
        <p:style>
          <a:lnRef idx="1">
            <a:schemeClr val="accent1"/>
          </a:lnRef>
          <a:fillRef idx="0">
            <a:schemeClr val="accent1"/>
          </a:fillRef>
          <a:effectRef idx="0">
            <a:schemeClr val="accent1"/>
          </a:effectRef>
          <a:fontRef idx="minor">
            <a:schemeClr val="tx1"/>
          </a:fontRef>
        </p:style>
      </p:cxnSp>
      <p:cxnSp>
        <p:nvCxnSpPr>
          <p:cNvPr id="48" name="直接连接符 4"/>
          <p:cNvCxnSpPr/>
          <p:nvPr/>
        </p:nvCxnSpPr>
        <p:spPr>
          <a:xfrm rot="5400000" flipV="1">
            <a:off x="5034701" y="4106909"/>
            <a:ext cx="603603" cy="1306899"/>
          </a:xfrm>
          <a:prstGeom prst="line">
            <a:avLst/>
          </a:prstGeom>
          <a:ln w="19050">
            <a:solidFill>
              <a:srgbClr val="EC7061"/>
            </a:solidFill>
            <a:prstDash val="sysDash"/>
            <a:headEnd type="triangle" w="med" len="lg"/>
            <a:tailEnd type="triangle" w="med" len="lg"/>
          </a:ln>
        </p:spPr>
        <p:style>
          <a:lnRef idx="1">
            <a:schemeClr val="accent1"/>
          </a:lnRef>
          <a:fillRef idx="0">
            <a:schemeClr val="accent1"/>
          </a:fillRef>
          <a:effectRef idx="0">
            <a:schemeClr val="accent1"/>
          </a:effectRef>
          <a:fontRef idx="minor">
            <a:schemeClr val="tx1"/>
          </a:fontRef>
        </p:style>
      </p:cxnSp>
      <p:cxnSp>
        <p:nvCxnSpPr>
          <p:cNvPr id="49" name="直接连接符 22"/>
          <p:cNvCxnSpPr/>
          <p:nvPr/>
        </p:nvCxnSpPr>
        <p:spPr>
          <a:xfrm rot="16260000" flipH="1" flipV="1">
            <a:off x="7173247" y="4137157"/>
            <a:ext cx="603603" cy="1306899"/>
          </a:xfrm>
          <a:prstGeom prst="line">
            <a:avLst/>
          </a:prstGeom>
          <a:ln w="19050">
            <a:solidFill>
              <a:srgbClr val="EC7061"/>
            </a:solidFill>
            <a:prstDash val="sysDash"/>
            <a:headEnd type="triangle" w="med" len="lg"/>
            <a:tailEnd type="triangle" w="med" len="lg"/>
          </a:ln>
        </p:spPr>
        <p:style>
          <a:lnRef idx="1">
            <a:schemeClr val="accent1"/>
          </a:lnRef>
          <a:fillRef idx="0">
            <a:schemeClr val="accent1"/>
          </a:fillRef>
          <a:effectRef idx="0">
            <a:schemeClr val="accent1"/>
          </a:effectRef>
          <a:fontRef idx="minor">
            <a:schemeClr val="tx1"/>
          </a:fontRef>
        </p:style>
      </p:cxnSp>
      <p:pic>
        <p:nvPicPr>
          <p:cNvPr id="5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968257" y="3933427"/>
            <a:ext cx="628652" cy="531703"/>
          </a:xfrm>
          <a:prstGeom prst="rect">
            <a:avLst/>
          </a:prstGeom>
          <a:noFill/>
        </p:spPr>
      </p:pic>
      <p:pic>
        <p:nvPicPr>
          <p:cNvPr id="5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6091598" y="2957304"/>
            <a:ext cx="628652" cy="531703"/>
          </a:xfrm>
          <a:prstGeom prst="rect">
            <a:avLst/>
          </a:prstGeom>
          <a:noFill/>
        </p:spPr>
      </p:pic>
      <p:pic>
        <p:nvPicPr>
          <p:cNvPr id="5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6091598" y="4983421"/>
            <a:ext cx="628652" cy="531703"/>
          </a:xfrm>
          <a:prstGeom prst="rect">
            <a:avLst/>
          </a:prstGeom>
          <a:noFill/>
        </p:spPr>
      </p:pic>
      <p:pic>
        <p:nvPicPr>
          <p:cNvPr id="5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8265250" y="3933427"/>
            <a:ext cx="628652" cy="531703"/>
          </a:xfrm>
          <a:prstGeom prst="rect">
            <a:avLst/>
          </a:prstGeom>
          <a:noFill/>
        </p:spPr>
      </p:pic>
      <p:sp>
        <p:nvSpPr>
          <p:cNvPr id="57" name="矩形 56"/>
          <p:cNvSpPr/>
          <p:nvPr/>
        </p:nvSpPr>
        <p:spPr>
          <a:xfrm>
            <a:off x="6193701" y="5530616"/>
            <a:ext cx="405880"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60" name="矩形 56"/>
          <p:cNvSpPr/>
          <p:nvPr/>
        </p:nvSpPr>
        <p:spPr>
          <a:xfrm rot="20220000">
            <a:off x="4961459" y="3642594"/>
            <a:ext cx="1023036" cy="276999"/>
          </a:xfrm>
          <a:prstGeom prst="rect">
            <a:avLst/>
          </a:prstGeom>
        </p:spPr>
        <p:txBody>
          <a:bodyPr wrap="square">
            <a:noAutofit/>
          </a:bodyPr>
          <a:lstStyle/>
          <a:p>
            <a:pPr algn="ctr" fontAlgn="ctr"/>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LDP Session</a:t>
            </a:r>
          </a:p>
        </p:txBody>
      </p:sp>
      <p:sp>
        <p:nvSpPr>
          <p:cNvPr id="61" name="矩形 56"/>
          <p:cNvSpPr/>
          <p:nvPr/>
        </p:nvSpPr>
        <p:spPr>
          <a:xfrm rot="1468652">
            <a:off x="4888747" y="4498981"/>
            <a:ext cx="1023036" cy="276999"/>
          </a:xfrm>
          <a:prstGeom prst="rect">
            <a:avLst/>
          </a:prstGeom>
        </p:spPr>
        <p:txBody>
          <a:bodyPr wrap="square">
            <a:noAutofit/>
          </a:bodyPr>
          <a:lstStyle/>
          <a:p>
            <a:pPr algn="ctr" fontAlgn="ctr"/>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LDP Session</a:t>
            </a:r>
          </a:p>
        </p:txBody>
      </p:sp>
      <p:sp>
        <p:nvSpPr>
          <p:cNvPr id="62" name="矩形 56"/>
          <p:cNvSpPr/>
          <p:nvPr/>
        </p:nvSpPr>
        <p:spPr>
          <a:xfrm rot="1260000">
            <a:off x="6853634" y="3646095"/>
            <a:ext cx="1023036" cy="276999"/>
          </a:xfrm>
          <a:prstGeom prst="rect">
            <a:avLst/>
          </a:prstGeom>
        </p:spPr>
        <p:txBody>
          <a:bodyPr wrap="square">
            <a:noAutofit/>
          </a:bodyPr>
          <a:lstStyle/>
          <a:p>
            <a:pPr algn="ctr" fontAlgn="ctr"/>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LDP Session</a:t>
            </a:r>
          </a:p>
        </p:txBody>
      </p:sp>
      <p:sp>
        <p:nvSpPr>
          <p:cNvPr id="63" name="矩形 56"/>
          <p:cNvSpPr/>
          <p:nvPr/>
        </p:nvSpPr>
        <p:spPr>
          <a:xfrm rot="20160000">
            <a:off x="6815557" y="4562046"/>
            <a:ext cx="1023036" cy="276999"/>
          </a:xfrm>
          <a:prstGeom prst="rect">
            <a:avLst/>
          </a:prstGeom>
        </p:spPr>
        <p:txBody>
          <a:bodyPr wrap="square">
            <a:noAutofit/>
          </a:bodyPr>
          <a:lstStyle/>
          <a:p>
            <a:pPr algn="ctr" fontAlgn="ctr"/>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LDP Session</a:t>
            </a:r>
          </a:p>
        </p:txBody>
      </p:sp>
      <p:sp>
        <p:nvSpPr>
          <p:cNvPr id="38" name="五边形 36"/>
          <p:cNvSpPr/>
          <p:nvPr/>
        </p:nvSpPr>
        <p:spPr>
          <a:xfrm rot="1320000" flipH="1">
            <a:off x="7167568" y="3147683"/>
            <a:ext cx="1324916" cy="357987"/>
          </a:xfrm>
          <a:prstGeom prst="homePlate">
            <a:avLst>
              <a:gd name="adj" fmla="val 53527"/>
            </a:avLst>
          </a:prstGeom>
          <a:solidFill>
            <a:srgbClr val="FFD17D"/>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192.168.4.0/24</a:t>
            </a:r>
          </a:p>
          <a:p>
            <a:pPr algn="ctr" fontAlgn="ctr"/>
            <a:r>
              <a:rPr lang="en-US" sz="11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Label=1041</a:t>
            </a:r>
          </a:p>
        </p:txBody>
      </p:sp>
      <p:sp>
        <p:nvSpPr>
          <p:cNvPr id="39" name="五边形 38"/>
          <p:cNvSpPr/>
          <p:nvPr/>
        </p:nvSpPr>
        <p:spPr>
          <a:xfrm rot="20220000" flipH="1">
            <a:off x="7166908" y="4911304"/>
            <a:ext cx="1324916" cy="357987"/>
          </a:xfrm>
          <a:prstGeom prst="homePlate">
            <a:avLst>
              <a:gd name="adj" fmla="val 53527"/>
            </a:avLst>
          </a:prstGeom>
          <a:solidFill>
            <a:srgbClr val="FFD17D"/>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192.168.4.0/24</a:t>
            </a:r>
          </a:p>
          <a:p>
            <a:pPr algn="ctr" fontAlgn="ctr"/>
            <a:r>
              <a:rPr lang="en-US" sz="11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Label=1041</a:t>
            </a:r>
          </a:p>
        </p:txBody>
      </p:sp>
      <p:sp>
        <p:nvSpPr>
          <p:cNvPr id="40" name="五边形 36"/>
          <p:cNvSpPr/>
          <p:nvPr/>
        </p:nvSpPr>
        <p:spPr>
          <a:xfrm rot="-1260000" flipH="1">
            <a:off x="4418240" y="3136545"/>
            <a:ext cx="1324916" cy="357987"/>
          </a:xfrm>
          <a:prstGeom prst="homePlate">
            <a:avLst>
              <a:gd name="adj" fmla="val 53527"/>
            </a:avLst>
          </a:prstGeom>
          <a:solidFill>
            <a:srgbClr val="FFD17D"/>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192.168.4.0/24</a:t>
            </a:r>
          </a:p>
          <a:p>
            <a:pPr algn="ctr" fontAlgn="ctr"/>
            <a:r>
              <a:rPr lang="en-US" sz="11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Label=1021</a:t>
            </a:r>
          </a:p>
        </p:txBody>
      </p:sp>
      <p:sp>
        <p:nvSpPr>
          <p:cNvPr id="41" name="五边形 40"/>
          <p:cNvSpPr/>
          <p:nvPr/>
        </p:nvSpPr>
        <p:spPr>
          <a:xfrm rot="22980000" flipH="1">
            <a:off x="4512176" y="4963230"/>
            <a:ext cx="1324916" cy="357987"/>
          </a:xfrm>
          <a:prstGeom prst="homePlate">
            <a:avLst>
              <a:gd name="adj" fmla="val 53527"/>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192.168.4.0/24</a:t>
            </a:r>
          </a:p>
          <a:p>
            <a:pPr algn="ctr" fontAlgn="ctr"/>
            <a:r>
              <a:rPr lang="en-US" sz="11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Label=1031</a:t>
            </a:r>
          </a:p>
        </p:txBody>
      </p:sp>
      <p:sp>
        <p:nvSpPr>
          <p:cNvPr id="42" name="五边形 36"/>
          <p:cNvSpPr/>
          <p:nvPr/>
        </p:nvSpPr>
        <p:spPr>
          <a:xfrm flipH="1">
            <a:off x="9050629" y="5364513"/>
            <a:ext cx="1861656" cy="498989"/>
          </a:xfrm>
          <a:prstGeom prst="homePlate">
            <a:avLst>
              <a:gd name="adj" fmla="val 53527"/>
            </a:avLst>
          </a:prstGeom>
          <a:solidFill>
            <a:srgbClr val="FFD17D"/>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LDP label mapping advertisement</a:t>
            </a:r>
          </a:p>
        </p:txBody>
      </p:sp>
      <p:graphicFrame>
        <p:nvGraphicFramePr>
          <p:cNvPr id="75" name="表格 74"/>
          <p:cNvGraphicFramePr>
            <a:graphicFrameLocks noGrp="1"/>
          </p:cNvGraphicFramePr>
          <p:nvPr>
            <p:extLst/>
          </p:nvPr>
        </p:nvGraphicFramePr>
        <p:xfrm>
          <a:off x="450509" y="2890386"/>
          <a:ext cx="3787592" cy="704845"/>
        </p:xfrm>
        <a:graphic>
          <a:graphicData uri="http://schemas.openxmlformats.org/drawingml/2006/table">
            <a:tbl>
              <a:tblPr/>
              <a:tblGrid>
                <a:gridCol w="1509653">
                  <a:extLst>
                    <a:ext uri="{9D8B030D-6E8A-4147-A177-3AD203B41FA5}">
                      <a16:colId xmlns="" xmlns:a16="http://schemas.microsoft.com/office/drawing/2014/main" val="20001"/>
                    </a:ext>
                  </a:extLst>
                </a:gridCol>
                <a:gridCol w="754743"/>
                <a:gridCol w="682171"/>
                <a:gridCol w="841025"/>
              </a:tblGrid>
              <a:tr h="430525">
                <a:tc>
                  <a:txBody>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Destination/Mask</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Proto </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Cost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NH</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255236">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192.168.4.0/24</a:t>
                      </a: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OSPF</a:t>
                      </a: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R2</a:t>
                      </a: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429117395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文本占位符 65"/>
          <p:cNvSpPr>
            <a:spLocks noGrp="1"/>
          </p:cNvSpPr>
          <p:nvPr>
            <p:ph type="body" sz="quarter" idx="10"/>
          </p:nvPr>
        </p:nvSpPr>
        <p:spPr>
          <a:xfrm>
            <a:off x="451877" y="1026553"/>
            <a:ext cx="11306175" cy="1033089"/>
          </a:xfrm>
        </p:spPr>
        <p:txBody>
          <a:bodyPr wrap="square">
            <a:noAutofit/>
          </a:bodyPr>
          <a:lstStyle/>
          <a:p>
            <a:pPr marL="0" indent="0" fontAlgn="ctr">
              <a:buNone/>
            </a:pPr>
            <a:r>
              <a:rPr lang="en-US" dirty="0" smtClean="0">
                <a:latin typeface="Huawei Sans" panose="020C0503030203020204" pitchFamily="34" charset="0"/>
              </a:rPr>
              <a:t>As an ingress LSR, R1 pushes a label into each received IP packet, and forwards packets based on labels.</a:t>
            </a:r>
          </a:p>
          <a:p>
            <a:pPr fontAlgn="ctr"/>
            <a:endParaRPr lang="en-US" altLang="zh-CN" dirty="0">
              <a:latin typeface="Huawei Sans" panose="020C0503030203020204" pitchFamily="34" charset="0"/>
              <a:sym typeface="Huawei Sans" panose="020C0503030203020204" pitchFamily="34" charset="0"/>
            </a:endParaRPr>
          </a:p>
        </p:txBody>
      </p:sp>
      <p:sp>
        <p:nvSpPr>
          <p:cNvPr id="4" name="Title 3"/>
          <p:cNvSpPr>
            <a:spLocks noGrp="1"/>
          </p:cNvSpPr>
          <p:nvPr>
            <p:ph type="title"/>
          </p:nvPr>
        </p:nvSpPr>
        <p:spPr/>
        <p:txBody>
          <a:bodyPr wrap="square">
            <a:noAutofit/>
          </a:bodyPr>
          <a:lstStyle/>
          <a:p>
            <a:r>
              <a:rPr lang="en-US" dirty="0">
                <a:latin typeface="Huawei Sans" panose="020C0503030203020204" pitchFamily="34" charset="0"/>
              </a:rPr>
              <a:t>Label-based Forwarding </a:t>
            </a:r>
            <a:r>
              <a:rPr lang="en-US" altLang="zh-CN" dirty="0"/>
              <a:t>—</a:t>
            </a:r>
            <a:r>
              <a:rPr lang="en-US" dirty="0" smtClean="0">
                <a:latin typeface="Huawei Sans" panose="020C0503030203020204" pitchFamily="34" charset="0"/>
              </a:rPr>
              <a:t> </a:t>
            </a:r>
            <a:r>
              <a:rPr lang="en-US" dirty="0">
                <a:latin typeface="Huawei Sans" panose="020C0503030203020204" pitchFamily="34" charset="0"/>
              </a:rPr>
              <a:t>Ingress LSR</a:t>
            </a:r>
          </a:p>
        </p:txBody>
      </p:sp>
      <p:cxnSp>
        <p:nvCxnSpPr>
          <p:cNvPr id="12" name="直接连接符 4"/>
          <p:cNvCxnSpPr>
            <a:stCxn id="51" idx="2"/>
            <a:endCxn id="53" idx="1"/>
          </p:cNvCxnSpPr>
          <p:nvPr/>
        </p:nvCxnSpPr>
        <p:spPr>
          <a:xfrm>
            <a:off x="5638432" y="4465130"/>
            <a:ext cx="1809015" cy="784143"/>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直接连接符 22"/>
          <p:cNvCxnSpPr>
            <a:stCxn id="51" idx="0"/>
            <a:endCxn id="52" idx="1"/>
          </p:cNvCxnSpPr>
          <p:nvPr/>
        </p:nvCxnSpPr>
        <p:spPr>
          <a:xfrm flipV="1">
            <a:off x="5638432" y="3223156"/>
            <a:ext cx="1809015" cy="710271"/>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直接连接符 4"/>
          <p:cNvCxnSpPr>
            <a:stCxn id="54" idx="0"/>
            <a:endCxn id="52" idx="3"/>
          </p:cNvCxnSpPr>
          <p:nvPr/>
        </p:nvCxnSpPr>
        <p:spPr>
          <a:xfrm flipH="1" flipV="1">
            <a:off x="8076099" y="3223156"/>
            <a:ext cx="1859326" cy="710271"/>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 name="直接连接符 22"/>
          <p:cNvCxnSpPr>
            <a:stCxn id="54" idx="2"/>
            <a:endCxn id="53" idx="3"/>
          </p:cNvCxnSpPr>
          <p:nvPr/>
        </p:nvCxnSpPr>
        <p:spPr>
          <a:xfrm flipH="1">
            <a:off x="8076099" y="4465130"/>
            <a:ext cx="1859326" cy="784143"/>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 name="直接连接符 35"/>
          <p:cNvCxnSpPr/>
          <p:nvPr/>
        </p:nvCxnSpPr>
        <p:spPr>
          <a:xfrm flipH="1">
            <a:off x="9866549" y="4223343"/>
            <a:ext cx="766405" cy="0"/>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直接连接符 35"/>
          <p:cNvCxnSpPr/>
          <p:nvPr/>
        </p:nvCxnSpPr>
        <p:spPr>
          <a:xfrm flipV="1">
            <a:off x="10632953" y="3911815"/>
            <a:ext cx="1" cy="669239"/>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6" name="矩形 56"/>
          <p:cNvSpPr/>
          <p:nvPr/>
        </p:nvSpPr>
        <p:spPr>
          <a:xfrm>
            <a:off x="5359641" y="3612246"/>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27" name="矩形 56"/>
          <p:cNvSpPr/>
          <p:nvPr/>
        </p:nvSpPr>
        <p:spPr>
          <a:xfrm>
            <a:off x="7545537" y="2682565"/>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29" name="矩形 56"/>
          <p:cNvSpPr/>
          <p:nvPr/>
        </p:nvSpPr>
        <p:spPr>
          <a:xfrm>
            <a:off x="9789426" y="3533295"/>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30" name="矩形 56"/>
          <p:cNvSpPr/>
          <p:nvPr/>
        </p:nvSpPr>
        <p:spPr>
          <a:xfrm>
            <a:off x="10594158" y="4060687"/>
            <a:ext cx="1250662" cy="276999"/>
          </a:xfrm>
          <a:prstGeom prst="rect">
            <a:avLst/>
          </a:prstGeom>
        </p:spPr>
        <p:txBody>
          <a:bodyPr wrap="square">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192.168.4.0/24</a:t>
            </a:r>
          </a:p>
        </p:txBody>
      </p:sp>
      <p:sp>
        <p:nvSpPr>
          <p:cNvPr id="36" name="矩形 56"/>
          <p:cNvSpPr/>
          <p:nvPr/>
        </p:nvSpPr>
        <p:spPr>
          <a:xfrm>
            <a:off x="7412234" y="3922920"/>
            <a:ext cx="633508" cy="523220"/>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OSPF</a:t>
            </a:r>
          </a:p>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LDP</a:t>
            </a:r>
          </a:p>
        </p:txBody>
      </p:sp>
      <p:pic>
        <p:nvPicPr>
          <p:cNvPr id="5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324106" y="3933427"/>
            <a:ext cx="628652" cy="531703"/>
          </a:xfrm>
          <a:prstGeom prst="rect">
            <a:avLst/>
          </a:prstGeom>
          <a:noFill/>
        </p:spPr>
      </p:pic>
      <p:pic>
        <p:nvPicPr>
          <p:cNvPr id="5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7447447" y="4983421"/>
            <a:ext cx="628652" cy="531703"/>
          </a:xfrm>
          <a:prstGeom prst="rect">
            <a:avLst/>
          </a:prstGeom>
          <a:noFill/>
        </p:spPr>
      </p:pic>
      <p:pic>
        <p:nvPicPr>
          <p:cNvPr id="5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9621099" y="3933427"/>
            <a:ext cx="628652" cy="531703"/>
          </a:xfrm>
          <a:prstGeom prst="rect">
            <a:avLst/>
          </a:prstGeom>
          <a:noFill/>
        </p:spPr>
      </p:pic>
      <p:sp>
        <p:nvSpPr>
          <p:cNvPr id="57" name="矩形 56"/>
          <p:cNvSpPr/>
          <p:nvPr/>
        </p:nvSpPr>
        <p:spPr>
          <a:xfrm>
            <a:off x="7549550" y="5530616"/>
            <a:ext cx="405880"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graphicFrame>
        <p:nvGraphicFramePr>
          <p:cNvPr id="44" name="表格 43"/>
          <p:cNvGraphicFramePr>
            <a:graphicFrameLocks noGrp="1"/>
          </p:cNvGraphicFramePr>
          <p:nvPr>
            <p:extLst/>
          </p:nvPr>
        </p:nvGraphicFramePr>
        <p:xfrm>
          <a:off x="773069" y="5115363"/>
          <a:ext cx="4180535" cy="704845"/>
        </p:xfrm>
        <a:graphic>
          <a:graphicData uri="http://schemas.openxmlformats.org/drawingml/2006/table">
            <a:tbl>
              <a:tblPr/>
              <a:tblGrid>
                <a:gridCol w="973838">
                  <a:extLst>
                    <a:ext uri="{9D8B030D-6E8A-4147-A177-3AD203B41FA5}">
                      <a16:colId xmlns="" xmlns:a16="http://schemas.microsoft.com/office/drawing/2014/main" val="20001"/>
                    </a:ext>
                  </a:extLst>
                </a:gridCol>
                <a:gridCol w="835572"/>
                <a:gridCol w="709449"/>
                <a:gridCol w="825569"/>
                <a:gridCol w="836107"/>
              </a:tblGrid>
              <a:tr h="430525">
                <a:tc>
                  <a:txBody>
                    <a:bodyPr/>
                    <a:lstStyle>
                      <a:lvl1pPr defTabSz="784225" fontAlgn="base">
                        <a:lnSpc>
                          <a:spcPct val="140000"/>
                        </a:lnSpc>
                        <a:spcBef>
                          <a:spcPct val="30000"/>
                        </a:spcBef>
                        <a:buClr>
                          <a:srgbClr val="808080"/>
                        </a:buClr>
                        <a:buSzPct val="60000"/>
                        <a:buFont typeface="Wingdings" panose="05000000000000000000" pitchFamily="2" charset="2"/>
                        <a:defRPr sz="2000">
                          <a:solidFill>
                            <a:schemeClr val="tx1"/>
                          </a:solidFill>
                          <a:latin typeface="FrutigerNext LT Regular" pitchFamily="34" charset="0"/>
                          <a:ea typeface="华文细黑" panose="02010600040101010101" pitchFamily="2" charset="-122"/>
                        </a:defRPr>
                      </a:lvl1pPr>
                      <a:lvl2pPr marL="392113" defTabSz="784225" fontAlgn="base">
                        <a:lnSpc>
                          <a:spcPct val="140000"/>
                        </a:lnSpc>
                        <a:spcBef>
                          <a:spcPct val="30000"/>
                        </a:spcBef>
                        <a:buClr>
                          <a:srgbClr val="080808"/>
                        </a:buClr>
                        <a:buSzPct val="50000"/>
                        <a:buFont typeface="Wingdings" panose="05000000000000000000" pitchFamily="2" charset="2"/>
                        <a:defRPr>
                          <a:solidFill>
                            <a:schemeClr val="tx1"/>
                          </a:solidFill>
                          <a:latin typeface="FrutigerNext LT Regular" pitchFamily="34" charset="0"/>
                          <a:ea typeface="华文细黑" panose="02010600040101010101" pitchFamily="2" charset="-122"/>
                        </a:defRPr>
                      </a:lvl2pPr>
                      <a:lvl3pPr marL="784225" defTabSz="784225" fontAlgn="base">
                        <a:lnSpc>
                          <a:spcPct val="140000"/>
                        </a:lnSpc>
                        <a:spcBef>
                          <a:spcPct val="30000"/>
                        </a:spcBef>
                        <a:buSzPct val="50000"/>
                        <a:buFont typeface="Wingdings" panose="05000000000000000000" pitchFamily="2" charset="2"/>
                        <a:defRPr sz="1600">
                          <a:solidFill>
                            <a:schemeClr val="tx1"/>
                          </a:solidFill>
                          <a:latin typeface="FrutigerNext LT Regular" pitchFamily="34" charset="0"/>
                          <a:ea typeface="华文细黑" panose="02010600040101010101" pitchFamily="2" charset="-122"/>
                        </a:defRPr>
                      </a:lvl3pPr>
                      <a:lvl4pPr marL="1174750" defTabSz="784225" fontAlgn="base">
                        <a:lnSpc>
                          <a:spcPct val="140000"/>
                        </a:lnSpc>
                        <a:spcBef>
                          <a:spcPct val="30000"/>
                        </a:spcBef>
                        <a:defRPr sz="1400">
                          <a:solidFill>
                            <a:schemeClr val="tx1"/>
                          </a:solidFill>
                          <a:latin typeface="FrutigerNext LT Medium" pitchFamily="34" charset="0"/>
                          <a:ea typeface="华文细黑" panose="02010600040101010101" pitchFamily="2" charset="-122"/>
                        </a:defRPr>
                      </a:lvl4pPr>
                      <a:lvl5pPr marL="1566863" defTabSz="784225" fontAlgn="base">
                        <a:lnSpc>
                          <a:spcPct val="140000"/>
                        </a:lnSpc>
                        <a:spcBef>
                          <a:spcPct val="30000"/>
                        </a:spcBef>
                        <a:buFont typeface="FrutigerNext LT Medium" pitchFamily="34" charset="0"/>
                        <a:defRPr sz="1400">
                          <a:solidFill>
                            <a:schemeClr val="tx1"/>
                          </a:solidFill>
                          <a:latin typeface="FrutigerNext LT Medium" pitchFamily="34" charset="0"/>
                          <a:ea typeface="华文细黑" panose="02010600040101010101" pitchFamily="2" charset="-122"/>
                        </a:defRPr>
                      </a:lvl5pPr>
                      <a:lvl6pPr marL="2024063" defTabSz="784225" fontAlgn="base">
                        <a:lnSpc>
                          <a:spcPct val="140000"/>
                        </a:lnSpc>
                        <a:spcBef>
                          <a:spcPct val="30000"/>
                        </a:spcBef>
                        <a:spcAft>
                          <a:spcPct val="0"/>
                        </a:spcAft>
                        <a:buFont typeface="FrutigerNext LT Medium" pitchFamily="34" charset="0"/>
                        <a:defRPr sz="1400">
                          <a:solidFill>
                            <a:schemeClr val="tx1"/>
                          </a:solidFill>
                          <a:latin typeface="FrutigerNext LT Medium" pitchFamily="34" charset="0"/>
                          <a:ea typeface="华文细黑" panose="02010600040101010101" pitchFamily="2" charset="-122"/>
                        </a:defRPr>
                      </a:lvl6pPr>
                      <a:lvl7pPr marL="2481263" defTabSz="784225" fontAlgn="base">
                        <a:lnSpc>
                          <a:spcPct val="140000"/>
                        </a:lnSpc>
                        <a:spcBef>
                          <a:spcPct val="30000"/>
                        </a:spcBef>
                        <a:spcAft>
                          <a:spcPct val="0"/>
                        </a:spcAft>
                        <a:buFont typeface="FrutigerNext LT Medium" pitchFamily="34" charset="0"/>
                        <a:defRPr sz="1400">
                          <a:solidFill>
                            <a:schemeClr val="tx1"/>
                          </a:solidFill>
                          <a:latin typeface="FrutigerNext LT Medium" pitchFamily="34" charset="0"/>
                          <a:ea typeface="华文细黑" panose="02010600040101010101" pitchFamily="2" charset="-122"/>
                        </a:defRPr>
                      </a:lvl7pPr>
                      <a:lvl8pPr marL="2938463" defTabSz="784225" fontAlgn="base">
                        <a:lnSpc>
                          <a:spcPct val="140000"/>
                        </a:lnSpc>
                        <a:spcBef>
                          <a:spcPct val="30000"/>
                        </a:spcBef>
                        <a:spcAft>
                          <a:spcPct val="0"/>
                        </a:spcAft>
                        <a:buFont typeface="FrutigerNext LT Medium" pitchFamily="34" charset="0"/>
                        <a:defRPr sz="1400">
                          <a:solidFill>
                            <a:schemeClr val="tx1"/>
                          </a:solidFill>
                          <a:latin typeface="FrutigerNext LT Medium" pitchFamily="34" charset="0"/>
                          <a:ea typeface="华文细黑" panose="02010600040101010101" pitchFamily="2" charset="-122"/>
                        </a:defRPr>
                      </a:lvl8pPr>
                      <a:lvl9pPr marL="3395663" defTabSz="784225" fontAlgn="base">
                        <a:lnSpc>
                          <a:spcPct val="140000"/>
                        </a:lnSpc>
                        <a:spcBef>
                          <a:spcPct val="30000"/>
                        </a:spcBef>
                        <a:spcAft>
                          <a:spcPct val="0"/>
                        </a:spcAft>
                        <a:buFont typeface="FrutigerNext LT Medium" pitchFamily="34" charset="0"/>
                        <a:defRPr sz="1400">
                          <a:solidFill>
                            <a:schemeClr val="tx1"/>
                          </a:solidFill>
                          <a:latin typeface="FrutigerNext LT Medium" pitchFamily="34" charset="0"/>
                          <a:ea typeface="华文细黑" panose="02010600040101010101" pitchFamily="2" charset="-122"/>
                        </a:defRPr>
                      </a:lvl9pPr>
                    </a:lstStyle>
                    <a:p>
                      <a:pPr marL="0" marR="0" lvl="0" indent="0" algn="ctr" defTabSz="914034" rtl="0" eaLnBrk="1" fontAlgn="ctr" latinLnBrk="0" hangingPunct="1">
                        <a:lnSpc>
                          <a:spcPct val="140000"/>
                        </a:lnSpc>
                        <a:spcBef>
                          <a:spcPct val="30000"/>
                        </a:spcBef>
                        <a:spcAft>
                          <a:spcPct val="0"/>
                        </a:spcAft>
                        <a:buClr>
                          <a:srgbClr val="808080"/>
                        </a:buClr>
                        <a:buSzPct val="60000"/>
                        <a:buFont typeface="Wingdings" panose="05000000000000000000" pitchFamily="2" charset="2"/>
                        <a:buNone/>
                        <a:tabLst/>
                      </a:pPr>
                      <a:r>
                        <a:rPr lang="en-US" sz="1200" b="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rPr>
                        <a:t>Tunnel</a:t>
                      </a:r>
                      <a:r>
                        <a:rPr lang="en-US" sz="1200" b="0" baseline="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rPr>
                        <a:t> ID</a:t>
                      </a:r>
                    </a:p>
                  </a:txBody>
                  <a:tcPr marL="75600" marR="75600" marT="39600" marB="39600" anchor="ctr" anchorCtr="1"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lvl1pPr defTabSz="784225" fontAlgn="base">
                        <a:lnSpc>
                          <a:spcPct val="140000"/>
                        </a:lnSpc>
                        <a:spcBef>
                          <a:spcPct val="30000"/>
                        </a:spcBef>
                        <a:buClr>
                          <a:srgbClr val="808080"/>
                        </a:buClr>
                        <a:buSzPct val="60000"/>
                        <a:buFont typeface="Wingdings" panose="05000000000000000000" pitchFamily="2" charset="2"/>
                        <a:defRPr sz="2000">
                          <a:solidFill>
                            <a:schemeClr val="tx1"/>
                          </a:solidFill>
                          <a:latin typeface="FrutigerNext LT Regular" pitchFamily="34" charset="0"/>
                          <a:ea typeface="华文细黑" panose="02010600040101010101" pitchFamily="2" charset="-122"/>
                        </a:defRPr>
                      </a:lvl1pPr>
                      <a:lvl2pPr marL="392113" defTabSz="784225" fontAlgn="base">
                        <a:lnSpc>
                          <a:spcPct val="140000"/>
                        </a:lnSpc>
                        <a:spcBef>
                          <a:spcPct val="30000"/>
                        </a:spcBef>
                        <a:buClr>
                          <a:srgbClr val="080808"/>
                        </a:buClr>
                        <a:buSzPct val="50000"/>
                        <a:buFont typeface="Wingdings" panose="05000000000000000000" pitchFamily="2" charset="2"/>
                        <a:defRPr>
                          <a:solidFill>
                            <a:schemeClr val="tx1"/>
                          </a:solidFill>
                          <a:latin typeface="FrutigerNext LT Regular" pitchFamily="34" charset="0"/>
                          <a:ea typeface="华文细黑" panose="02010600040101010101" pitchFamily="2" charset="-122"/>
                        </a:defRPr>
                      </a:lvl2pPr>
                      <a:lvl3pPr marL="784225" defTabSz="784225" fontAlgn="base">
                        <a:lnSpc>
                          <a:spcPct val="140000"/>
                        </a:lnSpc>
                        <a:spcBef>
                          <a:spcPct val="30000"/>
                        </a:spcBef>
                        <a:buSzPct val="50000"/>
                        <a:buFont typeface="Wingdings" panose="05000000000000000000" pitchFamily="2" charset="2"/>
                        <a:defRPr sz="1600">
                          <a:solidFill>
                            <a:schemeClr val="tx1"/>
                          </a:solidFill>
                          <a:latin typeface="FrutigerNext LT Regular" pitchFamily="34" charset="0"/>
                          <a:ea typeface="华文细黑" panose="02010600040101010101" pitchFamily="2" charset="-122"/>
                        </a:defRPr>
                      </a:lvl3pPr>
                      <a:lvl4pPr marL="1174750" defTabSz="784225" fontAlgn="base">
                        <a:lnSpc>
                          <a:spcPct val="140000"/>
                        </a:lnSpc>
                        <a:spcBef>
                          <a:spcPct val="30000"/>
                        </a:spcBef>
                        <a:defRPr sz="1400">
                          <a:solidFill>
                            <a:schemeClr val="tx1"/>
                          </a:solidFill>
                          <a:latin typeface="FrutigerNext LT Medium" pitchFamily="34" charset="0"/>
                          <a:ea typeface="华文细黑" panose="02010600040101010101" pitchFamily="2" charset="-122"/>
                        </a:defRPr>
                      </a:lvl4pPr>
                      <a:lvl5pPr marL="1566863" defTabSz="784225" fontAlgn="base">
                        <a:lnSpc>
                          <a:spcPct val="140000"/>
                        </a:lnSpc>
                        <a:spcBef>
                          <a:spcPct val="30000"/>
                        </a:spcBef>
                        <a:buFont typeface="FrutigerNext LT Medium" pitchFamily="34" charset="0"/>
                        <a:defRPr sz="1400">
                          <a:solidFill>
                            <a:schemeClr val="tx1"/>
                          </a:solidFill>
                          <a:latin typeface="FrutigerNext LT Medium" pitchFamily="34" charset="0"/>
                          <a:ea typeface="华文细黑" panose="02010600040101010101" pitchFamily="2" charset="-122"/>
                        </a:defRPr>
                      </a:lvl5pPr>
                      <a:lvl6pPr marL="2024063" defTabSz="784225" fontAlgn="base">
                        <a:lnSpc>
                          <a:spcPct val="140000"/>
                        </a:lnSpc>
                        <a:spcBef>
                          <a:spcPct val="30000"/>
                        </a:spcBef>
                        <a:spcAft>
                          <a:spcPct val="0"/>
                        </a:spcAft>
                        <a:buFont typeface="FrutigerNext LT Medium" pitchFamily="34" charset="0"/>
                        <a:defRPr sz="1400">
                          <a:solidFill>
                            <a:schemeClr val="tx1"/>
                          </a:solidFill>
                          <a:latin typeface="FrutigerNext LT Medium" pitchFamily="34" charset="0"/>
                          <a:ea typeface="华文细黑" panose="02010600040101010101" pitchFamily="2" charset="-122"/>
                        </a:defRPr>
                      </a:lvl6pPr>
                      <a:lvl7pPr marL="2481263" defTabSz="784225" fontAlgn="base">
                        <a:lnSpc>
                          <a:spcPct val="140000"/>
                        </a:lnSpc>
                        <a:spcBef>
                          <a:spcPct val="30000"/>
                        </a:spcBef>
                        <a:spcAft>
                          <a:spcPct val="0"/>
                        </a:spcAft>
                        <a:buFont typeface="FrutigerNext LT Medium" pitchFamily="34" charset="0"/>
                        <a:defRPr sz="1400">
                          <a:solidFill>
                            <a:schemeClr val="tx1"/>
                          </a:solidFill>
                          <a:latin typeface="FrutigerNext LT Medium" pitchFamily="34" charset="0"/>
                          <a:ea typeface="华文细黑" panose="02010600040101010101" pitchFamily="2" charset="-122"/>
                        </a:defRPr>
                      </a:lvl7pPr>
                      <a:lvl8pPr marL="2938463" defTabSz="784225" fontAlgn="base">
                        <a:lnSpc>
                          <a:spcPct val="140000"/>
                        </a:lnSpc>
                        <a:spcBef>
                          <a:spcPct val="30000"/>
                        </a:spcBef>
                        <a:spcAft>
                          <a:spcPct val="0"/>
                        </a:spcAft>
                        <a:buFont typeface="FrutigerNext LT Medium" pitchFamily="34" charset="0"/>
                        <a:defRPr sz="1400">
                          <a:solidFill>
                            <a:schemeClr val="tx1"/>
                          </a:solidFill>
                          <a:latin typeface="FrutigerNext LT Medium" pitchFamily="34" charset="0"/>
                          <a:ea typeface="华文细黑" panose="02010600040101010101" pitchFamily="2" charset="-122"/>
                        </a:defRPr>
                      </a:lvl8pPr>
                      <a:lvl9pPr marL="3395663" defTabSz="784225" fontAlgn="base">
                        <a:lnSpc>
                          <a:spcPct val="140000"/>
                        </a:lnSpc>
                        <a:spcBef>
                          <a:spcPct val="30000"/>
                        </a:spcBef>
                        <a:spcAft>
                          <a:spcPct val="0"/>
                        </a:spcAft>
                        <a:buFont typeface="FrutigerNext LT Medium" pitchFamily="34" charset="0"/>
                        <a:defRPr sz="1400">
                          <a:solidFill>
                            <a:schemeClr val="tx1"/>
                          </a:solidFill>
                          <a:latin typeface="FrutigerNext LT Medium" pitchFamily="34" charset="0"/>
                          <a:ea typeface="华文细黑" panose="02010600040101010101" pitchFamily="2" charset="-122"/>
                        </a:defRPr>
                      </a:lvl9pPr>
                    </a:lstStyle>
                    <a:p>
                      <a:pPr marL="0" marR="0" lvl="0" indent="0" algn="ctr" defTabSz="914034" rtl="0" eaLnBrk="1" fontAlgn="ctr" latinLnBrk="0" hangingPunct="1">
                        <a:lnSpc>
                          <a:spcPct val="140000"/>
                        </a:lnSpc>
                        <a:spcBef>
                          <a:spcPct val="30000"/>
                        </a:spcBef>
                        <a:spcAft>
                          <a:spcPct val="0"/>
                        </a:spcAft>
                        <a:buClr>
                          <a:srgbClr val="808080"/>
                        </a:buClr>
                        <a:buSzPct val="60000"/>
                        <a:buFont typeface="Wingdings" panose="05000000000000000000" pitchFamily="2" charset="2"/>
                        <a:buNone/>
                        <a:tabLst/>
                      </a:pPr>
                      <a:r>
                        <a:rPr lang="en-US" sz="1200" b="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rPr>
                        <a:t>Out</a:t>
                      </a:r>
                      <a:r>
                        <a:rPr lang="en-US" sz="1200" b="0" baseline="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rPr>
                        <a:t> intf</a:t>
                      </a:r>
                    </a:p>
                  </a:txBody>
                  <a:tcPr marL="75600" marR="75600" marT="39600" marB="39600" anchor="ctr" anchorCtr="1"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marL="0" marR="0" lvl="0" indent="0" algn="ctr" defTabSz="914034" rtl="0" eaLnBrk="1" fontAlgn="ctr" latinLnBrk="0" hangingPunct="1">
                        <a:lnSpc>
                          <a:spcPct val="140000"/>
                        </a:lnSpc>
                        <a:spcBef>
                          <a:spcPct val="30000"/>
                        </a:spcBef>
                        <a:spcAft>
                          <a:spcPct val="0"/>
                        </a:spcAft>
                        <a:buClr>
                          <a:srgbClr val="808080"/>
                        </a:buClr>
                        <a:buSzPct val="60000"/>
                        <a:buFont typeface="Wingdings" panose="05000000000000000000" pitchFamily="2" charset="2"/>
                        <a:buNone/>
                        <a:tabLst/>
                      </a:pPr>
                      <a:r>
                        <a:rPr lang="en-US" sz="1200" b="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rPr>
                        <a:t>OPER</a:t>
                      </a:r>
                    </a:p>
                  </a:txBody>
                  <a:tcPr marL="75600" marR="75600" marT="39600" marB="39600" anchor="ctr" anchorCtr="1"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marL="0" marR="0" lvl="0" indent="0" algn="ctr" defTabSz="914034" rtl="0" eaLnBrk="1" fontAlgn="ctr" latinLnBrk="0" hangingPunct="1">
                        <a:lnSpc>
                          <a:spcPct val="140000"/>
                        </a:lnSpc>
                        <a:spcBef>
                          <a:spcPct val="30000"/>
                        </a:spcBef>
                        <a:spcAft>
                          <a:spcPct val="0"/>
                        </a:spcAft>
                        <a:buClr>
                          <a:srgbClr val="808080"/>
                        </a:buClr>
                        <a:buSzPct val="60000"/>
                        <a:buFont typeface="Wingdings" panose="05000000000000000000" pitchFamily="2" charset="2"/>
                        <a:buNone/>
                        <a:tabLst/>
                      </a:pPr>
                      <a:r>
                        <a:rPr lang="en-US" sz="1200" b="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rPr>
                        <a:t>NH</a:t>
                      </a:r>
                    </a:p>
                  </a:txBody>
                  <a:tcPr marL="75600" marR="75600" marT="39600" marB="39600" anchor="ctr" anchorCtr="1"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marL="0" marR="0" lvl="0" indent="0" algn="ctr" defTabSz="914034" rtl="0" eaLnBrk="1" fontAlgn="ctr" latinLnBrk="0" hangingPunct="1">
                        <a:lnSpc>
                          <a:spcPct val="140000"/>
                        </a:lnSpc>
                        <a:spcBef>
                          <a:spcPct val="30000"/>
                        </a:spcBef>
                        <a:spcAft>
                          <a:spcPct val="0"/>
                        </a:spcAft>
                        <a:buClr>
                          <a:srgbClr val="808080"/>
                        </a:buClr>
                        <a:buSzPct val="60000"/>
                        <a:buFont typeface="Wingdings" panose="05000000000000000000" pitchFamily="2" charset="2"/>
                        <a:buNone/>
                        <a:tabLst/>
                      </a:pPr>
                      <a:r>
                        <a:rPr lang="en-US" sz="1200" b="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rPr>
                        <a:t>Out Label</a:t>
                      </a:r>
                    </a:p>
                  </a:txBody>
                  <a:tcPr marL="75600" marR="75600" marT="39600" marB="39600" anchor="ctr" anchorCtr="1"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255236">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0x12</a:t>
                      </a:r>
                    </a:p>
                  </a:txBody>
                  <a:tcPr marL="36000" marR="3600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GE0/0/0</a:t>
                      </a: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push</a:t>
                      </a: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R2</a:t>
                      </a: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1021</a:t>
                      </a: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graphicFrame>
        <p:nvGraphicFramePr>
          <p:cNvPr id="45" name="表格 44"/>
          <p:cNvGraphicFramePr>
            <a:graphicFrameLocks noGrp="1"/>
          </p:cNvGraphicFramePr>
          <p:nvPr>
            <p:extLst/>
          </p:nvPr>
        </p:nvGraphicFramePr>
        <p:xfrm>
          <a:off x="773069" y="2468498"/>
          <a:ext cx="3860984" cy="704845"/>
        </p:xfrm>
        <a:graphic>
          <a:graphicData uri="http://schemas.openxmlformats.org/drawingml/2006/table">
            <a:tbl>
              <a:tblPr/>
              <a:tblGrid>
                <a:gridCol w="1447911">
                  <a:extLst>
                    <a:ext uri="{9D8B030D-6E8A-4147-A177-3AD203B41FA5}">
                      <a16:colId xmlns="" xmlns:a16="http://schemas.microsoft.com/office/drawing/2014/main" val="20001"/>
                    </a:ext>
                  </a:extLst>
                </a:gridCol>
                <a:gridCol w="682171"/>
                <a:gridCol w="765656"/>
                <a:gridCol w="965246"/>
              </a:tblGrid>
              <a:tr h="430525">
                <a:tc>
                  <a:txBody>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Destination/Mask</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Proto </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Cost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NH</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255236">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192.168.4.0/24</a:t>
                      </a: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OSPF</a:t>
                      </a: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R2</a:t>
                      </a: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cxnSp>
        <p:nvCxnSpPr>
          <p:cNvPr id="55" name="直接连接符 22"/>
          <p:cNvCxnSpPr/>
          <p:nvPr/>
        </p:nvCxnSpPr>
        <p:spPr>
          <a:xfrm flipV="1">
            <a:off x="5622666" y="3101986"/>
            <a:ext cx="2114053" cy="815675"/>
          </a:xfrm>
          <a:prstGeom prst="line">
            <a:avLst/>
          </a:prstGeom>
          <a:ln w="76200">
            <a:solidFill>
              <a:srgbClr val="FFD17D"/>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8" name="直接连接符 4"/>
          <p:cNvCxnSpPr/>
          <p:nvPr/>
        </p:nvCxnSpPr>
        <p:spPr>
          <a:xfrm flipH="1" flipV="1">
            <a:off x="7730241" y="3090695"/>
            <a:ext cx="2389372" cy="900838"/>
          </a:xfrm>
          <a:prstGeom prst="line">
            <a:avLst/>
          </a:prstGeom>
          <a:ln w="76200">
            <a:solidFill>
              <a:srgbClr val="FFD17D"/>
            </a:solidFill>
            <a:headEnd type="triangle" w="med" len="lg"/>
            <a:tailEnd type="none" w="med" len="med"/>
          </a:ln>
        </p:spPr>
        <p:style>
          <a:lnRef idx="1">
            <a:schemeClr val="accent1"/>
          </a:lnRef>
          <a:fillRef idx="0">
            <a:schemeClr val="accent1"/>
          </a:fillRef>
          <a:effectRef idx="0">
            <a:schemeClr val="accent1"/>
          </a:effectRef>
          <a:fontRef idx="minor">
            <a:schemeClr val="tx1"/>
          </a:fontRef>
        </p:style>
      </p:cxnSp>
      <p:sp>
        <p:nvSpPr>
          <p:cNvPr id="65" name="矩形 56"/>
          <p:cNvSpPr/>
          <p:nvPr/>
        </p:nvSpPr>
        <p:spPr>
          <a:xfrm>
            <a:off x="684169" y="2142409"/>
            <a:ext cx="177965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Routing table of R1</a:t>
            </a:r>
          </a:p>
        </p:txBody>
      </p:sp>
      <p:sp>
        <p:nvSpPr>
          <p:cNvPr id="67" name="矩形 56"/>
          <p:cNvSpPr/>
          <p:nvPr/>
        </p:nvSpPr>
        <p:spPr>
          <a:xfrm>
            <a:off x="684169" y="3365437"/>
            <a:ext cx="926857"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FIB of R1</a:t>
            </a:r>
          </a:p>
        </p:txBody>
      </p:sp>
      <p:sp>
        <p:nvSpPr>
          <p:cNvPr id="68" name="矩形 56"/>
          <p:cNvSpPr/>
          <p:nvPr/>
        </p:nvSpPr>
        <p:spPr>
          <a:xfrm>
            <a:off x="697647" y="4610290"/>
            <a:ext cx="1132041" cy="307777"/>
          </a:xfrm>
          <a:prstGeom prst="rect">
            <a:avLst/>
          </a:prstGeom>
        </p:spPr>
        <p:txBody>
          <a:bodyPr wrap="square">
            <a:no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NHLFE table of R1</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69" name="表格 68"/>
          <p:cNvGraphicFramePr>
            <a:graphicFrameLocks noGrp="1"/>
          </p:cNvGraphicFramePr>
          <p:nvPr>
            <p:extLst/>
          </p:nvPr>
        </p:nvGraphicFramePr>
        <p:xfrm>
          <a:off x="773069" y="3804366"/>
          <a:ext cx="4083123" cy="704845"/>
        </p:xfrm>
        <a:graphic>
          <a:graphicData uri="http://schemas.openxmlformats.org/drawingml/2006/table">
            <a:tbl>
              <a:tblPr/>
              <a:tblGrid>
                <a:gridCol w="1433397">
                  <a:extLst>
                    <a:ext uri="{9D8B030D-6E8A-4147-A177-3AD203B41FA5}">
                      <a16:colId xmlns="" xmlns:a16="http://schemas.microsoft.com/office/drawing/2014/main" val="20001"/>
                    </a:ext>
                  </a:extLst>
                </a:gridCol>
                <a:gridCol w="754743"/>
                <a:gridCol w="508000"/>
                <a:gridCol w="473716"/>
                <a:gridCol w="913267"/>
              </a:tblGrid>
              <a:tr h="430525">
                <a:tc>
                  <a:txBody>
                    <a:bodyPr/>
                    <a:lstStyle/>
                    <a:p>
                      <a:pPr marL="0" algn="ctr" defTabSz="914034" rtl="0" eaLnBrk="1" fontAlgn="ctr" latinLnBrk="0" hangingPunct="1"/>
                      <a:r>
                        <a:rPr lang="en-US" sz="120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rPr>
                        <a:t>Destination/Mask</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marL="0" algn="ctr" defTabSz="914034" rtl="0" eaLnBrk="1" fontAlgn="ctr" latinLnBrk="0" hangingPunct="1"/>
                      <a:r>
                        <a:rPr lang="en-US" sz="120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rPr>
                        <a:t>Proto </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marL="0" algn="ctr" defTabSz="914034" rtl="0" eaLnBrk="1" fontAlgn="ctr" latinLnBrk="0" hangingPunct="1"/>
                      <a:r>
                        <a:rPr lang="en-US" sz="120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rPr>
                        <a:t>Cost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marL="0" algn="ctr" defTabSz="914034" rtl="0" eaLnBrk="1" fontAlgn="ctr" latinLnBrk="0" hangingPunct="1"/>
                      <a:r>
                        <a:rPr lang="en-US" sz="120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rPr>
                        <a:t>NH</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marL="0" algn="ctr" defTabSz="914034" rtl="0" eaLnBrk="1" fontAlgn="ctr" latinLnBrk="0" hangingPunct="1"/>
                      <a:r>
                        <a:rPr lang="en-US" sz="120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rPr>
                        <a:t>Tunnel ID</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255236">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192.168.4.0/24</a:t>
                      </a: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OSPF</a:t>
                      </a: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2</a:t>
                      </a: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R2</a:t>
                      </a: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0x12</a:t>
                      </a: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sp>
        <p:nvSpPr>
          <p:cNvPr id="70" name="矩形 69"/>
          <p:cNvSpPr/>
          <p:nvPr/>
        </p:nvSpPr>
        <p:spPr>
          <a:xfrm rot="20331208">
            <a:off x="5608596" y="3417798"/>
            <a:ext cx="851515"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GE0/0/0</a:t>
            </a:r>
          </a:p>
        </p:txBody>
      </p:sp>
      <p:sp>
        <p:nvSpPr>
          <p:cNvPr id="19" name="圆角矩形标注 18"/>
          <p:cNvSpPr/>
          <p:nvPr/>
        </p:nvSpPr>
        <p:spPr>
          <a:xfrm>
            <a:off x="8261781" y="3788783"/>
            <a:ext cx="785038" cy="270965"/>
          </a:xfrm>
          <a:prstGeom prst="wedgeRoundRectCallout">
            <a:avLst>
              <a:gd name="adj1" fmla="val -44971"/>
              <a:gd name="adj2" fmla="val -217318"/>
              <a:gd name="adj3" fmla="val 16667"/>
            </a:avLst>
          </a:prstGeom>
          <a:solidFill>
            <a:srgbClr val="FFD17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LSP</a:t>
            </a:r>
          </a:p>
        </p:txBody>
      </p:sp>
      <p:cxnSp>
        <p:nvCxnSpPr>
          <p:cNvPr id="71" name="直接连接符 22"/>
          <p:cNvCxnSpPr/>
          <p:nvPr/>
        </p:nvCxnSpPr>
        <p:spPr>
          <a:xfrm flipV="1">
            <a:off x="9848290" y="5820208"/>
            <a:ext cx="558513" cy="1"/>
          </a:xfrm>
          <a:prstGeom prst="line">
            <a:avLst/>
          </a:prstGeom>
          <a:ln w="76200">
            <a:solidFill>
              <a:srgbClr val="FFD17D"/>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2" name="矩形 56"/>
          <p:cNvSpPr/>
          <p:nvPr/>
        </p:nvSpPr>
        <p:spPr>
          <a:xfrm>
            <a:off x="10513799" y="5697039"/>
            <a:ext cx="4876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LSP</a:t>
            </a:r>
          </a:p>
        </p:txBody>
      </p:sp>
      <p:cxnSp>
        <p:nvCxnSpPr>
          <p:cNvPr id="73" name="直接连接符 4"/>
          <p:cNvCxnSpPr/>
          <p:nvPr/>
        </p:nvCxnSpPr>
        <p:spPr>
          <a:xfrm>
            <a:off x="5655157" y="4552581"/>
            <a:ext cx="0" cy="481265"/>
          </a:xfrm>
          <a:prstGeom prst="line">
            <a:avLst/>
          </a:prstGeom>
          <a:ln w="38100">
            <a:solidFill>
              <a:srgbClr val="EC7061"/>
            </a:solidFill>
            <a:headEnd type="triangle" w="med" len="lg"/>
            <a:tailEnd type="none" w="med" len="med"/>
          </a:ln>
        </p:spPr>
        <p:style>
          <a:lnRef idx="1">
            <a:schemeClr val="accent1"/>
          </a:lnRef>
          <a:fillRef idx="0">
            <a:schemeClr val="accent1"/>
          </a:fillRef>
          <a:effectRef idx="0">
            <a:schemeClr val="accent1"/>
          </a:effectRef>
          <a:fontRef idx="minor">
            <a:schemeClr val="tx1"/>
          </a:fontRef>
        </p:style>
      </p:cxnSp>
      <p:sp>
        <p:nvSpPr>
          <p:cNvPr id="74" name="矩形 56"/>
          <p:cNvSpPr/>
          <p:nvPr/>
        </p:nvSpPr>
        <p:spPr>
          <a:xfrm>
            <a:off x="5133571" y="5065894"/>
            <a:ext cx="1068883" cy="307777"/>
          </a:xfrm>
          <a:prstGeom prst="rect">
            <a:avLst/>
          </a:pr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000" dirty="0">
                <a:latin typeface="Huawei Sans" panose="020C0503030203020204" pitchFamily="34" charset="0"/>
                <a:ea typeface="方正兰亭黑简体" panose="02000000000000000000" pitchFamily="2" charset="-122"/>
                <a:sym typeface="Huawei Sans" panose="020C0503030203020204" pitchFamily="34" charset="0"/>
              </a:rPr>
              <a:t>To 192.168.4.1</a:t>
            </a:r>
          </a:p>
        </p:txBody>
      </p:sp>
      <p:cxnSp>
        <p:nvCxnSpPr>
          <p:cNvPr id="75" name="直接连接符 4"/>
          <p:cNvCxnSpPr/>
          <p:nvPr/>
        </p:nvCxnSpPr>
        <p:spPr>
          <a:xfrm flipH="1">
            <a:off x="6901229" y="2669817"/>
            <a:ext cx="401074" cy="188974"/>
          </a:xfrm>
          <a:prstGeom prst="line">
            <a:avLst/>
          </a:prstGeom>
          <a:ln w="38100">
            <a:solidFill>
              <a:srgbClr val="EC7061"/>
            </a:solidFill>
            <a:headEnd type="triangle" w="med" len="lg"/>
            <a:tailEnd type="none" w="med" len="med"/>
          </a:ln>
        </p:spPr>
        <p:style>
          <a:lnRef idx="1">
            <a:schemeClr val="accent1"/>
          </a:lnRef>
          <a:fillRef idx="0">
            <a:schemeClr val="accent1"/>
          </a:fillRef>
          <a:effectRef idx="0">
            <a:schemeClr val="accent1"/>
          </a:effectRef>
          <a:fontRef idx="minor">
            <a:schemeClr val="tx1"/>
          </a:fontRef>
        </p:style>
      </p:cxnSp>
      <p:grpSp>
        <p:nvGrpSpPr>
          <p:cNvPr id="76" name="Group 53"/>
          <p:cNvGrpSpPr/>
          <p:nvPr/>
        </p:nvGrpSpPr>
        <p:grpSpPr>
          <a:xfrm rot="20201015">
            <a:off x="5521911" y="2962690"/>
            <a:ext cx="1537593" cy="307777"/>
            <a:chOff x="4992890" y="1950782"/>
            <a:chExt cx="1537593" cy="307777"/>
          </a:xfrm>
        </p:grpSpPr>
        <p:sp>
          <p:nvSpPr>
            <p:cNvPr id="77" name="矩形 56"/>
            <p:cNvSpPr/>
            <p:nvPr/>
          </p:nvSpPr>
          <p:spPr>
            <a:xfrm>
              <a:off x="5461600" y="1950782"/>
              <a:ext cx="1068883" cy="307777"/>
            </a:xfrm>
            <a:prstGeom prst="rect">
              <a:avLst/>
            </a:pr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000" dirty="0">
                  <a:latin typeface="Huawei Sans" panose="020C0503030203020204" pitchFamily="34" charset="0"/>
                  <a:ea typeface="方正兰亭黑简体" panose="02000000000000000000" pitchFamily="2" charset="-122"/>
                  <a:sym typeface="Huawei Sans" panose="020C0503030203020204" pitchFamily="34" charset="0"/>
                </a:rPr>
                <a:t>To 192.168.4.1</a:t>
              </a:r>
            </a:p>
          </p:txBody>
        </p:sp>
        <p:sp>
          <p:nvSpPr>
            <p:cNvPr id="78" name="矩形 56"/>
            <p:cNvSpPr/>
            <p:nvPr/>
          </p:nvSpPr>
          <p:spPr>
            <a:xfrm>
              <a:off x="4992890" y="1950782"/>
              <a:ext cx="468709" cy="307777"/>
            </a:xfrm>
            <a:prstGeom prst="rect">
              <a:avLst/>
            </a:prstGeom>
            <a:solidFill>
              <a:srgbClr val="FFD17D"/>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1021</a:t>
              </a:r>
            </a:p>
          </p:txBody>
        </p:sp>
      </p:grpSp>
      <p:sp>
        <p:nvSpPr>
          <p:cNvPr id="85" name="Oval 4"/>
          <p:cNvSpPr>
            <a:spLocks noChangeAspect="1"/>
          </p:cNvSpPr>
          <p:nvPr/>
        </p:nvSpPr>
        <p:spPr>
          <a:xfrm>
            <a:off x="5357446" y="4731497"/>
            <a:ext cx="211977" cy="211977"/>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86" name="Oval 4"/>
          <p:cNvSpPr>
            <a:spLocks noChangeAspect="1"/>
          </p:cNvSpPr>
          <p:nvPr/>
        </p:nvSpPr>
        <p:spPr>
          <a:xfrm>
            <a:off x="1753482" y="3420401"/>
            <a:ext cx="211977" cy="211977"/>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87" name="椭圆 86"/>
          <p:cNvSpPr>
            <a:spLocks noChangeAspect="1"/>
          </p:cNvSpPr>
          <p:nvPr/>
        </p:nvSpPr>
        <p:spPr>
          <a:xfrm>
            <a:off x="1864193" y="4734538"/>
            <a:ext cx="211345" cy="211345"/>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88" name="椭圆 87"/>
          <p:cNvSpPr>
            <a:spLocks noChangeAspect="1"/>
          </p:cNvSpPr>
          <p:nvPr/>
        </p:nvSpPr>
        <p:spPr>
          <a:xfrm>
            <a:off x="5177613" y="3181095"/>
            <a:ext cx="211345" cy="211345"/>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4</a:t>
            </a:r>
          </a:p>
        </p:txBody>
      </p:sp>
      <p:pic>
        <p:nvPicPr>
          <p:cNvPr id="5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7447447" y="2957304"/>
            <a:ext cx="628652" cy="531703"/>
          </a:xfrm>
          <a:prstGeom prst="rect">
            <a:avLst/>
          </a:prstGeom>
          <a:noFill/>
        </p:spPr>
      </p:pic>
    </p:spTree>
    <p:extLst>
      <p:ext uri="{BB962C8B-B14F-4D97-AF65-F5344CB8AC3E}">
        <p14:creationId xmlns:p14="http://schemas.microsoft.com/office/powerpoint/2010/main" val="164606195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文本占位符 65"/>
          <p:cNvSpPr>
            <a:spLocks noGrp="1"/>
          </p:cNvSpPr>
          <p:nvPr>
            <p:ph type="body" sz="quarter" idx="10"/>
          </p:nvPr>
        </p:nvSpPr>
        <p:spPr>
          <a:xfrm>
            <a:off x="451877" y="1242453"/>
            <a:ext cx="10317723" cy="1110296"/>
          </a:xfrm>
        </p:spPr>
        <p:txBody>
          <a:bodyPr wrap="square">
            <a:noAutofit/>
          </a:bodyPr>
          <a:lstStyle/>
          <a:p>
            <a:pPr marL="0" indent="0" fontAlgn="ctr">
              <a:buNone/>
            </a:pPr>
            <a:r>
              <a:rPr lang="en-US" dirty="0" smtClean="0">
                <a:latin typeface="Huawei Sans" panose="020C0503030203020204" pitchFamily="34" charset="0"/>
              </a:rPr>
              <a:t>As a transit LSR, R2 needs to swap labels in received IP packets and forward the packets.</a:t>
            </a:r>
          </a:p>
          <a:p>
            <a:pPr fontAlgn="ctr"/>
            <a:endParaRPr lang="en-US" altLang="zh-CN" dirty="0">
              <a:latin typeface="Huawei Sans" panose="020C0503030203020204" pitchFamily="34" charset="0"/>
              <a:sym typeface="Huawei Sans" panose="020C0503030203020204" pitchFamily="34" charset="0"/>
            </a:endParaRPr>
          </a:p>
        </p:txBody>
      </p:sp>
      <p:sp>
        <p:nvSpPr>
          <p:cNvPr id="4" name="Title 3"/>
          <p:cNvSpPr>
            <a:spLocks noGrp="1"/>
          </p:cNvSpPr>
          <p:nvPr>
            <p:ph type="title"/>
          </p:nvPr>
        </p:nvSpPr>
        <p:spPr/>
        <p:txBody>
          <a:bodyPr wrap="square">
            <a:noAutofit/>
          </a:bodyPr>
          <a:lstStyle/>
          <a:p>
            <a:r>
              <a:rPr lang="en-US" dirty="0">
                <a:latin typeface="Huawei Sans" panose="020C0503030203020204" pitchFamily="34" charset="0"/>
              </a:rPr>
              <a:t>Label-based Forwarding </a:t>
            </a:r>
            <a:r>
              <a:rPr lang="en-US" altLang="zh-CN" dirty="0"/>
              <a:t>—</a:t>
            </a:r>
            <a:r>
              <a:rPr lang="en-US" dirty="0" smtClean="0">
                <a:latin typeface="Huawei Sans" panose="020C0503030203020204" pitchFamily="34" charset="0"/>
              </a:rPr>
              <a:t> </a:t>
            </a:r>
            <a:r>
              <a:rPr lang="en-US" dirty="0">
                <a:latin typeface="Huawei Sans" panose="020C0503030203020204" pitchFamily="34" charset="0"/>
              </a:rPr>
              <a:t>Transit LSR</a:t>
            </a:r>
          </a:p>
        </p:txBody>
      </p:sp>
      <p:cxnSp>
        <p:nvCxnSpPr>
          <p:cNvPr id="12" name="直接连接符 4"/>
          <p:cNvCxnSpPr>
            <a:stCxn id="51" idx="2"/>
            <a:endCxn id="53" idx="1"/>
          </p:cNvCxnSpPr>
          <p:nvPr/>
        </p:nvCxnSpPr>
        <p:spPr>
          <a:xfrm>
            <a:off x="5638432" y="4465130"/>
            <a:ext cx="1809015" cy="784143"/>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直接连接符 22"/>
          <p:cNvCxnSpPr>
            <a:stCxn id="51" idx="0"/>
            <a:endCxn id="52" idx="1"/>
          </p:cNvCxnSpPr>
          <p:nvPr/>
        </p:nvCxnSpPr>
        <p:spPr>
          <a:xfrm flipV="1">
            <a:off x="5638432" y="3223156"/>
            <a:ext cx="1809015" cy="710271"/>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直接连接符 4"/>
          <p:cNvCxnSpPr>
            <a:stCxn id="54" idx="0"/>
            <a:endCxn id="52" idx="3"/>
          </p:cNvCxnSpPr>
          <p:nvPr/>
        </p:nvCxnSpPr>
        <p:spPr>
          <a:xfrm flipH="1" flipV="1">
            <a:off x="8076099" y="3223156"/>
            <a:ext cx="1859326" cy="710271"/>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 name="直接连接符 22"/>
          <p:cNvCxnSpPr>
            <a:stCxn id="54" idx="2"/>
            <a:endCxn id="53" idx="3"/>
          </p:cNvCxnSpPr>
          <p:nvPr/>
        </p:nvCxnSpPr>
        <p:spPr>
          <a:xfrm flipH="1">
            <a:off x="8076099" y="4465130"/>
            <a:ext cx="1859326" cy="784143"/>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 name="直接连接符 35"/>
          <p:cNvCxnSpPr/>
          <p:nvPr/>
        </p:nvCxnSpPr>
        <p:spPr>
          <a:xfrm flipH="1">
            <a:off x="9866549" y="4223343"/>
            <a:ext cx="766405" cy="0"/>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直接连接符 35"/>
          <p:cNvCxnSpPr/>
          <p:nvPr/>
        </p:nvCxnSpPr>
        <p:spPr>
          <a:xfrm flipV="1">
            <a:off x="10632953" y="3911815"/>
            <a:ext cx="1" cy="669239"/>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6" name="矩形 56"/>
          <p:cNvSpPr/>
          <p:nvPr/>
        </p:nvSpPr>
        <p:spPr>
          <a:xfrm>
            <a:off x="5359641" y="3612246"/>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27" name="矩形 56"/>
          <p:cNvSpPr/>
          <p:nvPr/>
        </p:nvSpPr>
        <p:spPr>
          <a:xfrm>
            <a:off x="7545537" y="2682565"/>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29" name="矩形 56"/>
          <p:cNvSpPr/>
          <p:nvPr/>
        </p:nvSpPr>
        <p:spPr>
          <a:xfrm>
            <a:off x="9852926" y="3596795"/>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36" name="矩形 56"/>
          <p:cNvSpPr/>
          <p:nvPr/>
        </p:nvSpPr>
        <p:spPr>
          <a:xfrm>
            <a:off x="7412234" y="3922920"/>
            <a:ext cx="633508" cy="523220"/>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OSPF</a:t>
            </a:r>
          </a:p>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LDP</a:t>
            </a:r>
          </a:p>
        </p:txBody>
      </p:sp>
      <p:pic>
        <p:nvPicPr>
          <p:cNvPr id="5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324106" y="3933427"/>
            <a:ext cx="628652" cy="531703"/>
          </a:xfrm>
          <a:prstGeom prst="rect">
            <a:avLst/>
          </a:prstGeom>
          <a:noFill/>
        </p:spPr>
      </p:pic>
      <p:pic>
        <p:nvPicPr>
          <p:cNvPr id="5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7447447" y="4983421"/>
            <a:ext cx="628652" cy="531703"/>
          </a:xfrm>
          <a:prstGeom prst="rect">
            <a:avLst/>
          </a:prstGeom>
          <a:noFill/>
        </p:spPr>
      </p:pic>
      <p:pic>
        <p:nvPicPr>
          <p:cNvPr id="5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9621099" y="3933427"/>
            <a:ext cx="628652" cy="531703"/>
          </a:xfrm>
          <a:prstGeom prst="rect">
            <a:avLst/>
          </a:prstGeom>
          <a:noFill/>
        </p:spPr>
      </p:pic>
      <p:sp>
        <p:nvSpPr>
          <p:cNvPr id="57" name="矩形 56"/>
          <p:cNvSpPr/>
          <p:nvPr/>
        </p:nvSpPr>
        <p:spPr>
          <a:xfrm>
            <a:off x="7549550" y="5530616"/>
            <a:ext cx="405880"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graphicFrame>
        <p:nvGraphicFramePr>
          <p:cNvPr id="44" name="表格 43"/>
          <p:cNvGraphicFramePr>
            <a:graphicFrameLocks noGrp="1"/>
          </p:cNvGraphicFramePr>
          <p:nvPr>
            <p:extLst>
              <p:ext uri="{D42A27DB-BD31-4B8C-83A1-F6EECF244321}">
                <p14:modId xmlns:p14="http://schemas.microsoft.com/office/powerpoint/2010/main" val="2711583453"/>
              </p:ext>
            </p:extLst>
          </p:nvPr>
        </p:nvGraphicFramePr>
        <p:xfrm>
          <a:off x="760369" y="4421087"/>
          <a:ext cx="4180535" cy="704845"/>
        </p:xfrm>
        <a:graphic>
          <a:graphicData uri="http://schemas.openxmlformats.org/drawingml/2006/table">
            <a:tbl>
              <a:tblPr/>
              <a:tblGrid>
                <a:gridCol w="973838">
                  <a:extLst>
                    <a:ext uri="{9D8B030D-6E8A-4147-A177-3AD203B41FA5}">
                      <a16:colId xmlns="" xmlns:a16="http://schemas.microsoft.com/office/drawing/2014/main" val="20001"/>
                    </a:ext>
                  </a:extLst>
                </a:gridCol>
                <a:gridCol w="835572"/>
                <a:gridCol w="709449"/>
                <a:gridCol w="825569"/>
                <a:gridCol w="836107"/>
              </a:tblGrid>
              <a:tr h="430525">
                <a:tc>
                  <a:txBody>
                    <a:bodyPr/>
                    <a:lstStyle>
                      <a:lvl1pPr defTabSz="784225" fontAlgn="base">
                        <a:lnSpc>
                          <a:spcPct val="140000"/>
                        </a:lnSpc>
                        <a:spcBef>
                          <a:spcPct val="30000"/>
                        </a:spcBef>
                        <a:buClr>
                          <a:srgbClr val="808080"/>
                        </a:buClr>
                        <a:buSzPct val="60000"/>
                        <a:buFont typeface="Wingdings" panose="05000000000000000000" pitchFamily="2" charset="2"/>
                        <a:defRPr sz="2000">
                          <a:solidFill>
                            <a:schemeClr val="tx1"/>
                          </a:solidFill>
                          <a:latin typeface="FrutigerNext LT Regular" pitchFamily="34" charset="0"/>
                          <a:ea typeface="华文细黑" panose="02010600040101010101" pitchFamily="2" charset="-122"/>
                        </a:defRPr>
                      </a:lvl1pPr>
                      <a:lvl2pPr marL="392113" defTabSz="784225" fontAlgn="base">
                        <a:lnSpc>
                          <a:spcPct val="140000"/>
                        </a:lnSpc>
                        <a:spcBef>
                          <a:spcPct val="30000"/>
                        </a:spcBef>
                        <a:buClr>
                          <a:srgbClr val="080808"/>
                        </a:buClr>
                        <a:buSzPct val="50000"/>
                        <a:buFont typeface="Wingdings" panose="05000000000000000000" pitchFamily="2" charset="2"/>
                        <a:defRPr>
                          <a:solidFill>
                            <a:schemeClr val="tx1"/>
                          </a:solidFill>
                          <a:latin typeface="FrutigerNext LT Regular" pitchFamily="34" charset="0"/>
                          <a:ea typeface="华文细黑" panose="02010600040101010101" pitchFamily="2" charset="-122"/>
                        </a:defRPr>
                      </a:lvl2pPr>
                      <a:lvl3pPr marL="784225" defTabSz="784225" fontAlgn="base">
                        <a:lnSpc>
                          <a:spcPct val="140000"/>
                        </a:lnSpc>
                        <a:spcBef>
                          <a:spcPct val="30000"/>
                        </a:spcBef>
                        <a:buSzPct val="50000"/>
                        <a:buFont typeface="Wingdings" panose="05000000000000000000" pitchFamily="2" charset="2"/>
                        <a:defRPr sz="1600">
                          <a:solidFill>
                            <a:schemeClr val="tx1"/>
                          </a:solidFill>
                          <a:latin typeface="FrutigerNext LT Regular" pitchFamily="34" charset="0"/>
                          <a:ea typeface="华文细黑" panose="02010600040101010101" pitchFamily="2" charset="-122"/>
                        </a:defRPr>
                      </a:lvl3pPr>
                      <a:lvl4pPr marL="1174750" defTabSz="784225" fontAlgn="base">
                        <a:lnSpc>
                          <a:spcPct val="140000"/>
                        </a:lnSpc>
                        <a:spcBef>
                          <a:spcPct val="30000"/>
                        </a:spcBef>
                        <a:defRPr sz="1400">
                          <a:solidFill>
                            <a:schemeClr val="tx1"/>
                          </a:solidFill>
                          <a:latin typeface="FrutigerNext LT Medium" pitchFamily="34" charset="0"/>
                          <a:ea typeface="华文细黑" panose="02010600040101010101" pitchFamily="2" charset="-122"/>
                        </a:defRPr>
                      </a:lvl4pPr>
                      <a:lvl5pPr marL="1566863" defTabSz="784225" fontAlgn="base">
                        <a:lnSpc>
                          <a:spcPct val="140000"/>
                        </a:lnSpc>
                        <a:spcBef>
                          <a:spcPct val="30000"/>
                        </a:spcBef>
                        <a:buFont typeface="FrutigerNext LT Medium" pitchFamily="34" charset="0"/>
                        <a:defRPr sz="1400">
                          <a:solidFill>
                            <a:schemeClr val="tx1"/>
                          </a:solidFill>
                          <a:latin typeface="FrutigerNext LT Medium" pitchFamily="34" charset="0"/>
                          <a:ea typeface="华文细黑" panose="02010600040101010101" pitchFamily="2" charset="-122"/>
                        </a:defRPr>
                      </a:lvl5pPr>
                      <a:lvl6pPr marL="2024063" defTabSz="784225" fontAlgn="base">
                        <a:lnSpc>
                          <a:spcPct val="140000"/>
                        </a:lnSpc>
                        <a:spcBef>
                          <a:spcPct val="30000"/>
                        </a:spcBef>
                        <a:spcAft>
                          <a:spcPct val="0"/>
                        </a:spcAft>
                        <a:buFont typeface="FrutigerNext LT Medium" pitchFamily="34" charset="0"/>
                        <a:defRPr sz="1400">
                          <a:solidFill>
                            <a:schemeClr val="tx1"/>
                          </a:solidFill>
                          <a:latin typeface="FrutigerNext LT Medium" pitchFamily="34" charset="0"/>
                          <a:ea typeface="华文细黑" panose="02010600040101010101" pitchFamily="2" charset="-122"/>
                        </a:defRPr>
                      </a:lvl6pPr>
                      <a:lvl7pPr marL="2481263" defTabSz="784225" fontAlgn="base">
                        <a:lnSpc>
                          <a:spcPct val="140000"/>
                        </a:lnSpc>
                        <a:spcBef>
                          <a:spcPct val="30000"/>
                        </a:spcBef>
                        <a:spcAft>
                          <a:spcPct val="0"/>
                        </a:spcAft>
                        <a:buFont typeface="FrutigerNext LT Medium" pitchFamily="34" charset="0"/>
                        <a:defRPr sz="1400">
                          <a:solidFill>
                            <a:schemeClr val="tx1"/>
                          </a:solidFill>
                          <a:latin typeface="FrutigerNext LT Medium" pitchFamily="34" charset="0"/>
                          <a:ea typeface="华文细黑" panose="02010600040101010101" pitchFamily="2" charset="-122"/>
                        </a:defRPr>
                      </a:lvl7pPr>
                      <a:lvl8pPr marL="2938463" defTabSz="784225" fontAlgn="base">
                        <a:lnSpc>
                          <a:spcPct val="140000"/>
                        </a:lnSpc>
                        <a:spcBef>
                          <a:spcPct val="30000"/>
                        </a:spcBef>
                        <a:spcAft>
                          <a:spcPct val="0"/>
                        </a:spcAft>
                        <a:buFont typeface="FrutigerNext LT Medium" pitchFamily="34" charset="0"/>
                        <a:defRPr sz="1400">
                          <a:solidFill>
                            <a:schemeClr val="tx1"/>
                          </a:solidFill>
                          <a:latin typeface="FrutigerNext LT Medium" pitchFamily="34" charset="0"/>
                          <a:ea typeface="华文细黑" panose="02010600040101010101" pitchFamily="2" charset="-122"/>
                        </a:defRPr>
                      </a:lvl8pPr>
                      <a:lvl9pPr marL="3395663" defTabSz="784225" fontAlgn="base">
                        <a:lnSpc>
                          <a:spcPct val="140000"/>
                        </a:lnSpc>
                        <a:spcBef>
                          <a:spcPct val="30000"/>
                        </a:spcBef>
                        <a:spcAft>
                          <a:spcPct val="0"/>
                        </a:spcAft>
                        <a:buFont typeface="FrutigerNext LT Medium" pitchFamily="34" charset="0"/>
                        <a:defRPr sz="1400">
                          <a:solidFill>
                            <a:schemeClr val="tx1"/>
                          </a:solidFill>
                          <a:latin typeface="FrutigerNext LT Medium" pitchFamily="34" charset="0"/>
                          <a:ea typeface="华文细黑" panose="02010600040101010101" pitchFamily="2" charset="-122"/>
                        </a:defRPr>
                      </a:lvl9pPr>
                    </a:lstStyle>
                    <a:p>
                      <a:pPr marL="0" marR="0" lvl="0" indent="0" algn="ctr" defTabSz="914034" rtl="0" eaLnBrk="1" fontAlgn="ctr" latinLnBrk="0" hangingPunct="1">
                        <a:lnSpc>
                          <a:spcPct val="140000"/>
                        </a:lnSpc>
                        <a:spcBef>
                          <a:spcPct val="30000"/>
                        </a:spcBef>
                        <a:spcAft>
                          <a:spcPct val="0"/>
                        </a:spcAft>
                        <a:buClr>
                          <a:srgbClr val="808080"/>
                        </a:buClr>
                        <a:buSzPct val="60000"/>
                        <a:buFont typeface="Wingdings" panose="05000000000000000000" pitchFamily="2" charset="2"/>
                        <a:buNone/>
                        <a:tabLst/>
                      </a:pPr>
                      <a:r>
                        <a:rPr lang="en-US" sz="1200" b="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rPr>
                        <a:t>Tunnel</a:t>
                      </a:r>
                      <a:r>
                        <a:rPr lang="en-US" sz="1200" b="0" baseline="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rPr>
                        <a:t> ID</a:t>
                      </a:r>
                    </a:p>
                  </a:txBody>
                  <a:tcPr marL="75600" marR="75600" marT="39600" marB="39600" anchor="ctr" anchorCtr="1"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lvl1pPr defTabSz="784225" fontAlgn="base">
                        <a:lnSpc>
                          <a:spcPct val="140000"/>
                        </a:lnSpc>
                        <a:spcBef>
                          <a:spcPct val="30000"/>
                        </a:spcBef>
                        <a:buClr>
                          <a:srgbClr val="808080"/>
                        </a:buClr>
                        <a:buSzPct val="60000"/>
                        <a:buFont typeface="Wingdings" panose="05000000000000000000" pitchFamily="2" charset="2"/>
                        <a:defRPr sz="2000">
                          <a:solidFill>
                            <a:schemeClr val="tx1"/>
                          </a:solidFill>
                          <a:latin typeface="FrutigerNext LT Regular" pitchFamily="34" charset="0"/>
                          <a:ea typeface="华文细黑" panose="02010600040101010101" pitchFamily="2" charset="-122"/>
                        </a:defRPr>
                      </a:lvl1pPr>
                      <a:lvl2pPr marL="392113" defTabSz="784225" fontAlgn="base">
                        <a:lnSpc>
                          <a:spcPct val="140000"/>
                        </a:lnSpc>
                        <a:spcBef>
                          <a:spcPct val="30000"/>
                        </a:spcBef>
                        <a:buClr>
                          <a:srgbClr val="080808"/>
                        </a:buClr>
                        <a:buSzPct val="50000"/>
                        <a:buFont typeface="Wingdings" panose="05000000000000000000" pitchFamily="2" charset="2"/>
                        <a:defRPr>
                          <a:solidFill>
                            <a:schemeClr val="tx1"/>
                          </a:solidFill>
                          <a:latin typeface="FrutigerNext LT Regular" pitchFamily="34" charset="0"/>
                          <a:ea typeface="华文细黑" panose="02010600040101010101" pitchFamily="2" charset="-122"/>
                        </a:defRPr>
                      </a:lvl2pPr>
                      <a:lvl3pPr marL="784225" defTabSz="784225" fontAlgn="base">
                        <a:lnSpc>
                          <a:spcPct val="140000"/>
                        </a:lnSpc>
                        <a:spcBef>
                          <a:spcPct val="30000"/>
                        </a:spcBef>
                        <a:buSzPct val="50000"/>
                        <a:buFont typeface="Wingdings" panose="05000000000000000000" pitchFamily="2" charset="2"/>
                        <a:defRPr sz="1600">
                          <a:solidFill>
                            <a:schemeClr val="tx1"/>
                          </a:solidFill>
                          <a:latin typeface="FrutigerNext LT Regular" pitchFamily="34" charset="0"/>
                          <a:ea typeface="华文细黑" panose="02010600040101010101" pitchFamily="2" charset="-122"/>
                        </a:defRPr>
                      </a:lvl3pPr>
                      <a:lvl4pPr marL="1174750" defTabSz="784225" fontAlgn="base">
                        <a:lnSpc>
                          <a:spcPct val="140000"/>
                        </a:lnSpc>
                        <a:spcBef>
                          <a:spcPct val="30000"/>
                        </a:spcBef>
                        <a:defRPr sz="1400">
                          <a:solidFill>
                            <a:schemeClr val="tx1"/>
                          </a:solidFill>
                          <a:latin typeface="FrutigerNext LT Medium" pitchFamily="34" charset="0"/>
                          <a:ea typeface="华文细黑" panose="02010600040101010101" pitchFamily="2" charset="-122"/>
                        </a:defRPr>
                      </a:lvl4pPr>
                      <a:lvl5pPr marL="1566863" defTabSz="784225" fontAlgn="base">
                        <a:lnSpc>
                          <a:spcPct val="140000"/>
                        </a:lnSpc>
                        <a:spcBef>
                          <a:spcPct val="30000"/>
                        </a:spcBef>
                        <a:buFont typeface="FrutigerNext LT Medium" pitchFamily="34" charset="0"/>
                        <a:defRPr sz="1400">
                          <a:solidFill>
                            <a:schemeClr val="tx1"/>
                          </a:solidFill>
                          <a:latin typeface="FrutigerNext LT Medium" pitchFamily="34" charset="0"/>
                          <a:ea typeface="华文细黑" panose="02010600040101010101" pitchFamily="2" charset="-122"/>
                        </a:defRPr>
                      </a:lvl5pPr>
                      <a:lvl6pPr marL="2024063" defTabSz="784225" fontAlgn="base">
                        <a:lnSpc>
                          <a:spcPct val="140000"/>
                        </a:lnSpc>
                        <a:spcBef>
                          <a:spcPct val="30000"/>
                        </a:spcBef>
                        <a:spcAft>
                          <a:spcPct val="0"/>
                        </a:spcAft>
                        <a:buFont typeface="FrutigerNext LT Medium" pitchFamily="34" charset="0"/>
                        <a:defRPr sz="1400">
                          <a:solidFill>
                            <a:schemeClr val="tx1"/>
                          </a:solidFill>
                          <a:latin typeface="FrutigerNext LT Medium" pitchFamily="34" charset="0"/>
                          <a:ea typeface="华文细黑" panose="02010600040101010101" pitchFamily="2" charset="-122"/>
                        </a:defRPr>
                      </a:lvl6pPr>
                      <a:lvl7pPr marL="2481263" defTabSz="784225" fontAlgn="base">
                        <a:lnSpc>
                          <a:spcPct val="140000"/>
                        </a:lnSpc>
                        <a:spcBef>
                          <a:spcPct val="30000"/>
                        </a:spcBef>
                        <a:spcAft>
                          <a:spcPct val="0"/>
                        </a:spcAft>
                        <a:buFont typeface="FrutigerNext LT Medium" pitchFamily="34" charset="0"/>
                        <a:defRPr sz="1400">
                          <a:solidFill>
                            <a:schemeClr val="tx1"/>
                          </a:solidFill>
                          <a:latin typeface="FrutigerNext LT Medium" pitchFamily="34" charset="0"/>
                          <a:ea typeface="华文细黑" panose="02010600040101010101" pitchFamily="2" charset="-122"/>
                        </a:defRPr>
                      </a:lvl7pPr>
                      <a:lvl8pPr marL="2938463" defTabSz="784225" fontAlgn="base">
                        <a:lnSpc>
                          <a:spcPct val="140000"/>
                        </a:lnSpc>
                        <a:spcBef>
                          <a:spcPct val="30000"/>
                        </a:spcBef>
                        <a:spcAft>
                          <a:spcPct val="0"/>
                        </a:spcAft>
                        <a:buFont typeface="FrutigerNext LT Medium" pitchFamily="34" charset="0"/>
                        <a:defRPr sz="1400">
                          <a:solidFill>
                            <a:schemeClr val="tx1"/>
                          </a:solidFill>
                          <a:latin typeface="FrutigerNext LT Medium" pitchFamily="34" charset="0"/>
                          <a:ea typeface="华文细黑" panose="02010600040101010101" pitchFamily="2" charset="-122"/>
                        </a:defRPr>
                      </a:lvl8pPr>
                      <a:lvl9pPr marL="3395663" defTabSz="784225" fontAlgn="base">
                        <a:lnSpc>
                          <a:spcPct val="140000"/>
                        </a:lnSpc>
                        <a:spcBef>
                          <a:spcPct val="30000"/>
                        </a:spcBef>
                        <a:spcAft>
                          <a:spcPct val="0"/>
                        </a:spcAft>
                        <a:buFont typeface="FrutigerNext LT Medium" pitchFamily="34" charset="0"/>
                        <a:defRPr sz="1400">
                          <a:solidFill>
                            <a:schemeClr val="tx1"/>
                          </a:solidFill>
                          <a:latin typeface="FrutigerNext LT Medium" pitchFamily="34" charset="0"/>
                          <a:ea typeface="华文细黑" panose="02010600040101010101" pitchFamily="2" charset="-122"/>
                        </a:defRPr>
                      </a:lvl9pPr>
                    </a:lstStyle>
                    <a:p>
                      <a:pPr marL="0" marR="0" lvl="0" indent="0" algn="ctr" defTabSz="914034" rtl="0" eaLnBrk="1" fontAlgn="ctr" latinLnBrk="0" hangingPunct="1">
                        <a:lnSpc>
                          <a:spcPct val="140000"/>
                        </a:lnSpc>
                        <a:spcBef>
                          <a:spcPct val="30000"/>
                        </a:spcBef>
                        <a:spcAft>
                          <a:spcPct val="0"/>
                        </a:spcAft>
                        <a:buClr>
                          <a:srgbClr val="808080"/>
                        </a:buClr>
                        <a:buSzPct val="60000"/>
                        <a:buFont typeface="Wingdings" panose="05000000000000000000" pitchFamily="2" charset="2"/>
                        <a:buNone/>
                        <a:tabLst/>
                      </a:pPr>
                      <a:r>
                        <a:rPr lang="en-US" sz="1200" b="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rPr>
                        <a:t>Out</a:t>
                      </a:r>
                      <a:r>
                        <a:rPr lang="en-US" sz="1200" b="0" baseline="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rPr>
                        <a:t> intf</a:t>
                      </a:r>
                    </a:p>
                  </a:txBody>
                  <a:tcPr marL="75600" marR="75600" marT="39600" marB="39600" anchor="ctr" anchorCtr="1"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marL="0" marR="0" lvl="0" indent="0" algn="ctr" defTabSz="914034" rtl="0" eaLnBrk="1" fontAlgn="ctr" latinLnBrk="0" hangingPunct="1">
                        <a:lnSpc>
                          <a:spcPct val="140000"/>
                        </a:lnSpc>
                        <a:spcBef>
                          <a:spcPct val="30000"/>
                        </a:spcBef>
                        <a:spcAft>
                          <a:spcPct val="0"/>
                        </a:spcAft>
                        <a:buClr>
                          <a:srgbClr val="808080"/>
                        </a:buClr>
                        <a:buSzPct val="60000"/>
                        <a:buFont typeface="Wingdings" panose="05000000000000000000" pitchFamily="2" charset="2"/>
                        <a:buNone/>
                        <a:tabLst/>
                      </a:pPr>
                      <a:r>
                        <a:rPr lang="en-US" sz="1200" b="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rPr>
                        <a:t>OPER</a:t>
                      </a:r>
                    </a:p>
                  </a:txBody>
                  <a:tcPr marL="75600" marR="75600" marT="39600" marB="39600" anchor="ctr" anchorCtr="1"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marL="0" marR="0" lvl="0" indent="0" algn="ctr" defTabSz="914034" rtl="0" eaLnBrk="1" fontAlgn="ctr" latinLnBrk="0" hangingPunct="1">
                        <a:lnSpc>
                          <a:spcPct val="140000"/>
                        </a:lnSpc>
                        <a:spcBef>
                          <a:spcPct val="30000"/>
                        </a:spcBef>
                        <a:spcAft>
                          <a:spcPct val="0"/>
                        </a:spcAft>
                        <a:buClr>
                          <a:srgbClr val="808080"/>
                        </a:buClr>
                        <a:buSzPct val="60000"/>
                        <a:buFont typeface="Wingdings" panose="05000000000000000000" pitchFamily="2" charset="2"/>
                        <a:buNone/>
                        <a:tabLst/>
                      </a:pPr>
                      <a:r>
                        <a:rPr lang="en-US" sz="1200" b="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rPr>
                        <a:t>NH</a:t>
                      </a:r>
                    </a:p>
                  </a:txBody>
                  <a:tcPr marL="75600" marR="75600" marT="39600" marB="39600" anchor="ctr" anchorCtr="1"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marL="0" marR="0" lvl="0" indent="0" algn="ctr" defTabSz="914034" rtl="0" eaLnBrk="1" fontAlgn="ctr" latinLnBrk="0" hangingPunct="1">
                        <a:lnSpc>
                          <a:spcPct val="140000"/>
                        </a:lnSpc>
                        <a:spcBef>
                          <a:spcPct val="30000"/>
                        </a:spcBef>
                        <a:spcAft>
                          <a:spcPct val="0"/>
                        </a:spcAft>
                        <a:buClr>
                          <a:srgbClr val="808080"/>
                        </a:buClr>
                        <a:buSzPct val="60000"/>
                        <a:buFont typeface="Wingdings" panose="05000000000000000000" pitchFamily="2" charset="2"/>
                        <a:buNone/>
                        <a:tabLst/>
                      </a:pPr>
                      <a:r>
                        <a:rPr lang="en-US" sz="1200" b="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rPr>
                        <a:t>Out Label</a:t>
                      </a:r>
                    </a:p>
                  </a:txBody>
                  <a:tcPr marL="75600" marR="75600" marT="39600" marB="39600" anchor="ctr" anchorCtr="1"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255236">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0x12</a:t>
                      </a:r>
                    </a:p>
                  </a:txBody>
                  <a:tcPr marL="36000" marR="3600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GE0/0/1</a:t>
                      </a: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Swap</a:t>
                      </a: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R4</a:t>
                      </a: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1041</a:t>
                      </a: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cxnSp>
        <p:nvCxnSpPr>
          <p:cNvPr id="55" name="直接连接符 22"/>
          <p:cNvCxnSpPr/>
          <p:nvPr/>
        </p:nvCxnSpPr>
        <p:spPr>
          <a:xfrm flipV="1">
            <a:off x="5622666" y="3101986"/>
            <a:ext cx="2114053" cy="815675"/>
          </a:xfrm>
          <a:prstGeom prst="line">
            <a:avLst/>
          </a:prstGeom>
          <a:ln w="76200">
            <a:solidFill>
              <a:srgbClr val="FFD17D"/>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8" name="直接连接符 4"/>
          <p:cNvCxnSpPr/>
          <p:nvPr/>
        </p:nvCxnSpPr>
        <p:spPr>
          <a:xfrm flipH="1" flipV="1">
            <a:off x="7730241" y="3090695"/>
            <a:ext cx="2389372" cy="900838"/>
          </a:xfrm>
          <a:prstGeom prst="line">
            <a:avLst/>
          </a:prstGeom>
          <a:ln w="76200">
            <a:solidFill>
              <a:srgbClr val="FFD17D"/>
            </a:solidFill>
            <a:headEnd type="triangle" w="med" len="lg"/>
            <a:tailEnd type="none" w="med" len="med"/>
          </a:ln>
        </p:spPr>
        <p:style>
          <a:lnRef idx="1">
            <a:schemeClr val="accent1"/>
          </a:lnRef>
          <a:fillRef idx="0">
            <a:schemeClr val="accent1"/>
          </a:fillRef>
          <a:effectRef idx="0">
            <a:schemeClr val="accent1"/>
          </a:effectRef>
          <a:fontRef idx="minor">
            <a:schemeClr val="tx1"/>
          </a:fontRef>
        </p:style>
      </p:cxnSp>
      <p:sp>
        <p:nvSpPr>
          <p:cNvPr id="67" name="矩形 56"/>
          <p:cNvSpPr/>
          <p:nvPr/>
        </p:nvSpPr>
        <p:spPr>
          <a:xfrm>
            <a:off x="684169" y="2589100"/>
            <a:ext cx="1451038"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ILM table of R2</a:t>
            </a:r>
          </a:p>
        </p:txBody>
      </p:sp>
      <p:sp>
        <p:nvSpPr>
          <p:cNvPr id="68" name="矩形 56"/>
          <p:cNvSpPr/>
          <p:nvPr/>
        </p:nvSpPr>
        <p:spPr>
          <a:xfrm>
            <a:off x="642376" y="3900796"/>
            <a:ext cx="1237653" cy="307777"/>
          </a:xfrm>
          <a:prstGeom prst="rect">
            <a:avLst/>
          </a:prstGeom>
        </p:spPr>
        <p:txBody>
          <a:bodyPr wrap="square">
            <a:no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NHLFE table of R2</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69" name="表格 68"/>
          <p:cNvGraphicFramePr>
            <a:graphicFrameLocks noGrp="1"/>
          </p:cNvGraphicFramePr>
          <p:nvPr>
            <p:extLst/>
          </p:nvPr>
        </p:nvGraphicFramePr>
        <p:xfrm>
          <a:off x="760369" y="3028029"/>
          <a:ext cx="2002075" cy="704845"/>
        </p:xfrm>
        <a:graphic>
          <a:graphicData uri="http://schemas.openxmlformats.org/drawingml/2006/table">
            <a:tbl>
              <a:tblPr/>
              <a:tblGrid>
                <a:gridCol w="1088808">
                  <a:extLst>
                    <a:ext uri="{9D8B030D-6E8A-4147-A177-3AD203B41FA5}">
                      <a16:colId xmlns="" xmlns:a16="http://schemas.microsoft.com/office/drawing/2014/main" val="20001"/>
                    </a:ext>
                  </a:extLst>
                </a:gridCol>
                <a:gridCol w="913267"/>
              </a:tblGrid>
              <a:tr h="430525">
                <a:tc>
                  <a:txBody>
                    <a:bodyPr/>
                    <a:lstStyle/>
                    <a:p>
                      <a:pPr marL="0" algn="ctr" defTabSz="914034" rtl="0" eaLnBrk="1" fontAlgn="ctr" latinLnBrk="0" hangingPunct="1"/>
                      <a:r>
                        <a:rPr lang="en-US" sz="120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rPr>
                        <a:t>In Label</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marL="0" algn="ctr" defTabSz="914034" rtl="0" eaLnBrk="1" fontAlgn="ctr" latinLnBrk="0" hangingPunct="1"/>
                      <a:r>
                        <a:rPr lang="en-US" sz="120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rPr>
                        <a:t>Tunnel ID</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255236">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1021</a:t>
                      </a: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0x12</a:t>
                      </a: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sp>
        <p:nvSpPr>
          <p:cNvPr id="70" name="矩形 69"/>
          <p:cNvSpPr/>
          <p:nvPr/>
        </p:nvSpPr>
        <p:spPr>
          <a:xfrm rot="20331208">
            <a:off x="6669053" y="3040109"/>
            <a:ext cx="851515"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GE0/0/0</a:t>
            </a:r>
          </a:p>
        </p:txBody>
      </p:sp>
      <p:cxnSp>
        <p:nvCxnSpPr>
          <p:cNvPr id="71" name="直接连接符 22"/>
          <p:cNvCxnSpPr/>
          <p:nvPr/>
        </p:nvCxnSpPr>
        <p:spPr>
          <a:xfrm flipV="1">
            <a:off x="9848290" y="5820208"/>
            <a:ext cx="558513" cy="1"/>
          </a:xfrm>
          <a:prstGeom prst="line">
            <a:avLst/>
          </a:prstGeom>
          <a:ln w="76200">
            <a:solidFill>
              <a:srgbClr val="FFD17D"/>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2" name="矩形 56"/>
          <p:cNvSpPr/>
          <p:nvPr/>
        </p:nvSpPr>
        <p:spPr>
          <a:xfrm>
            <a:off x="10513799" y="5697039"/>
            <a:ext cx="487634"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LSP</a:t>
            </a:r>
          </a:p>
        </p:txBody>
      </p:sp>
      <p:cxnSp>
        <p:nvCxnSpPr>
          <p:cNvPr id="75" name="直接连接符 4"/>
          <p:cNvCxnSpPr/>
          <p:nvPr/>
        </p:nvCxnSpPr>
        <p:spPr>
          <a:xfrm flipH="1">
            <a:off x="6901229" y="2669817"/>
            <a:ext cx="401074" cy="188974"/>
          </a:xfrm>
          <a:prstGeom prst="line">
            <a:avLst/>
          </a:prstGeom>
          <a:ln w="38100">
            <a:solidFill>
              <a:srgbClr val="EC7061"/>
            </a:solidFill>
            <a:headEnd type="triangle" w="med" len="lg"/>
            <a:tailEnd type="none" w="med" len="med"/>
          </a:ln>
        </p:spPr>
        <p:style>
          <a:lnRef idx="1">
            <a:schemeClr val="accent1"/>
          </a:lnRef>
          <a:fillRef idx="0">
            <a:schemeClr val="accent1"/>
          </a:fillRef>
          <a:effectRef idx="0">
            <a:schemeClr val="accent1"/>
          </a:effectRef>
          <a:fontRef idx="minor">
            <a:schemeClr val="tx1"/>
          </a:fontRef>
        </p:style>
      </p:cxnSp>
      <p:grpSp>
        <p:nvGrpSpPr>
          <p:cNvPr id="76" name="Group 53"/>
          <p:cNvGrpSpPr/>
          <p:nvPr/>
        </p:nvGrpSpPr>
        <p:grpSpPr>
          <a:xfrm rot="20201015">
            <a:off x="5521911" y="2962690"/>
            <a:ext cx="1537593" cy="307777"/>
            <a:chOff x="4992890" y="1950782"/>
            <a:chExt cx="1537593" cy="307777"/>
          </a:xfrm>
        </p:grpSpPr>
        <p:sp>
          <p:nvSpPr>
            <p:cNvPr id="77" name="矩形 56"/>
            <p:cNvSpPr/>
            <p:nvPr/>
          </p:nvSpPr>
          <p:spPr>
            <a:xfrm>
              <a:off x="5461600" y="1950782"/>
              <a:ext cx="1068883" cy="307777"/>
            </a:xfrm>
            <a:prstGeom prst="rect">
              <a:avLst/>
            </a:pr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000" dirty="0">
                  <a:latin typeface="Huawei Sans" panose="020C0503030203020204" pitchFamily="34" charset="0"/>
                  <a:ea typeface="方正兰亭黑简体" panose="02000000000000000000" pitchFamily="2" charset="-122"/>
                  <a:sym typeface="Huawei Sans" panose="020C0503030203020204" pitchFamily="34" charset="0"/>
                </a:rPr>
                <a:t>To 192.168.4.1</a:t>
              </a:r>
            </a:p>
          </p:txBody>
        </p:sp>
        <p:sp>
          <p:nvSpPr>
            <p:cNvPr id="78" name="矩形 56"/>
            <p:cNvSpPr/>
            <p:nvPr/>
          </p:nvSpPr>
          <p:spPr>
            <a:xfrm>
              <a:off x="4992890" y="1950782"/>
              <a:ext cx="468709" cy="307777"/>
            </a:xfrm>
            <a:prstGeom prst="rect">
              <a:avLst/>
            </a:prstGeom>
            <a:solidFill>
              <a:srgbClr val="FFD17D"/>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1021</a:t>
              </a:r>
            </a:p>
          </p:txBody>
        </p:sp>
      </p:grpSp>
      <p:cxnSp>
        <p:nvCxnSpPr>
          <p:cNvPr id="79" name="直接连接符 4"/>
          <p:cNvCxnSpPr/>
          <p:nvPr/>
        </p:nvCxnSpPr>
        <p:spPr>
          <a:xfrm rot="2927212" flipH="1">
            <a:off x="9588443" y="3258842"/>
            <a:ext cx="401074" cy="188974"/>
          </a:xfrm>
          <a:prstGeom prst="line">
            <a:avLst/>
          </a:prstGeom>
          <a:ln w="38100">
            <a:solidFill>
              <a:srgbClr val="EC7061"/>
            </a:solidFill>
            <a:headEnd type="triangle" w="med" len="lg"/>
            <a:tailEnd type="none" w="med" len="med"/>
          </a:ln>
        </p:spPr>
        <p:style>
          <a:lnRef idx="1">
            <a:schemeClr val="accent1"/>
          </a:lnRef>
          <a:fillRef idx="0">
            <a:schemeClr val="accent1"/>
          </a:fillRef>
          <a:effectRef idx="0">
            <a:schemeClr val="accent1"/>
          </a:effectRef>
          <a:fontRef idx="minor">
            <a:schemeClr val="tx1"/>
          </a:fontRef>
        </p:style>
      </p:cxnSp>
      <p:grpSp>
        <p:nvGrpSpPr>
          <p:cNvPr id="80" name="Group 57"/>
          <p:cNvGrpSpPr/>
          <p:nvPr/>
        </p:nvGrpSpPr>
        <p:grpSpPr>
          <a:xfrm rot="1528227">
            <a:off x="8220804" y="2821410"/>
            <a:ext cx="1537593" cy="307777"/>
            <a:chOff x="4992890" y="1950782"/>
            <a:chExt cx="1537593" cy="307777"/>
          </a:xfrm>
        </p:grpSpPr>
        <p:sp>
          <p:nvSpPr>
            <p:cNvPr id="81" name="矩形 56"/>
            <p:cNvSpPr/>
            <p:nvPr/>
          </p:nvSpPr>
          <p:spPr>
            <a:xfrm>
              <a:off x="5461600" y="1950782"/>
              <a:ext cx="1068883" cy="307777"/>
            </a:xfrm>
            <a:prstGeom prst="rect">
              <a:avLst/>
            </a:pr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000" dirty="0">
                  <a:latin typeface="Huawei Sans" panose="020C0503030203020204" pitchFamily="34" charset="0"/>
                  <a:ea typeface="方正兰亭黑简体" panose="02000000000000000000" pitchFamily="2" charset="-122"/>
                  <a:sym typeface="Huawei Sans" panose="020C0503030203020204" pitchFamily="34" charset="0"/>
                </a:rPr>
                <a:t>To 192.168.4.1</a:t>
              </a:r>
            </a:p>
          </p:txBody>
        </p:sp>
        <p:sp>
          <p:nvSpPr>
            <p:cNvPr id="82" name="矩形 56"/>
            <p:cNvSpPr/>
            <p:nvPr/>
          </p:nvSpPr>
          <p:spPr>
            <a:xfrm>
              <a:off x="4992890" y="1950782"/>
              <a:ext cx="468709" cy="307777"/>
            </a:xfrm>
            <a:prstGeom prst="rect">
              <a:avLst/>
            </a:prstGeom>
            <a:solidFill>
              <a:srgbClr val="FFD17D"/>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1041</a:t>
              </a:r>
            </a:p>
          </p:txBody>
        </p:sp>
      </p:grpSp>
      <p:sp>
        <p:nvSpPr>
          <p:cNvPr id="85" name="Oval 4"/>
          <p:cNvSpPr>
            <a:spLocks noChangeAspect="1"/>
          </p:cNvSpPr>
          <p:nvPr/>
        </p:nvSpPr>
        <p:spPr>
          <a:xfrm>
            <a:off x="6924100" y="2355372"/>
            <a:ext cx="211977" cy="211977"/>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86" name="Oval 4"/>
          <p:cNvSpPr>
            <a:spLocks noChangeAspect="1"/>
          </p:cNvSpPr>
          <p:nvPr/>
        </p:nvSpPr>
        <p:spPr>
          <a:xfrm>
            <a:off x="2191632" y="2644064"/>
            <a:ext cx="211977" cy="211977"/>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87" name="椭圆 86"/>
          <p:cNvSpPr>
            <a:spLocks noChangeAspect="1"/>
          </p:cNvSpPr>
          <p:nvPr/>
        </p:nvSpPr>
        <p:spPr>
          <a:xfrm>
            <a:off x="1873718" y="3958201"/>
            <a:ext cx="211345" cy="211345"/>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89" name="Oval 4"/>
          <p:cNvSpPr>
            <a:spLocks noChangeAspect="1"/>
          </p:cNvSpPr>
          <p:nvPr/>
        </p:nvSpPr>
        <p:spPr>
          <a:xfrm>
            <a:off x="8045742" y="2355372"/>
            <a:ext cx="211977" cy="211977"/>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4</a:t>
            </a:r>
          </a:p>
        </p:txBody>
      </p:sp>
      <p:sp>
        <p:nvSpPr>
          <p:cNvPr id="50" name="矩形 49"/>
          <p:cNvSpPr/>
          <p:nvPr/>
        </p:nvSpPr>
        <p:spPr>
          <a:xfrm rot="1321206">
            <a:off x="8026384" y="3032857"/>
            <a:ext cx="851515"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GE0/0/1</a:t>
            </a:r>
          </a:p>
        </p:txBody>
      </p:sp>
      <p:sp>
        <p:nvSpPr>
          <p:cNvPr id="42" name="矩形 56"/>
          <p:cNvSpPr/>
          <p:nvPr/>
        </p:nvSpPr>
        <p:spPr>
          <a:xfrm>
            <a:off x="10594158" y="4060687"/>
            <a:ext cx="1250662" cy="276999"/>
          </a:xfrm>
          <a:prstGeom prst="rect">
            <a:avLst/>
          </a:prstGeom>
        </p:spPr>
        <p:txBody>
          <a:bodyPr wrap="square">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192.168.4.0/24</a:t>
            </a:r>
          </a:p>
        </p:txBody>
      </p:sp>
      <p:pic>
        <p:nvPicPr>
          <p:cNvPr id="5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7447447" y="2957304"/>
            <a:ext cx="628652" cy="531703"/>
          </a:xfrm>
          <a:prstGeom prst="rect">
            <a:avLst/>
          </a:prstGeom>
          <a:noFill/>
        </p:spPr>
      </p:pic>
    </p:spTree>
    <p:extLst>
      <p:ext uri="{BB962C8B-B14F-4D97-AF65-F5344CB8AC3E}">
        <p14:creationId xmlns:p14="http://schemas.microsoft.com/office/powerpoint/2010/main" val="171412255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文本占位符 65"/>
          <p:cNvSpPr>
            <a:spLocks noGrp="1"/>
          </p:cNvSpPr>
          <p:nvPr>
            <p:ph type="body" sz="quarter" idx="10"/>
          </p:nvPr>
        </p:nvSpPr>
        <p:spPr/>
        <p:txBody>
          <a:bodyPr wrap="square">
            <a:noAutofit/>
          </a:bodyPr>
          <a:lstStyle/>
          <a:p>
            <a:pPr marL="0" indent="0" fontAlgn="ctr">
              <a:buNone/>
            </a:pPr>
            <a:r>
              <a:rPr lang="en-US" dirty="0" smtClean="0">
                <a:latin typeface="Huawei Sans" panose="020C0503030203020204" pitchFamily="34" charset="0"/>
              </a:rPr>
              <a:t>As an egress LSR, R4 needs to perform the pop operation on received IP packets to remove labels and forward the packets through IP.</a:t>
            </a:r>
          </a:p>
          <a:p>
            <a:pPr fontAlgn="ctr"/>
            <a:endParaRPr lang="en-US" altLang="zh-CN" dirty="0">
              <a:latin typeface="Huawei Sans" panose="020C0503030203020204" pitchFamily="34" charset="0"/>
              <a:sym typeface="Huawei Sans" panose="020C0503030203020204" pitchFamily="34" charset="0"/>
            </a:endParaRPr>
          </a:p>
        </p:txBody>
      </p:sp>
      <p:sp>
        <p:nvSpPr>
          <p:cNvPr id="4" name="Title 3"/>
          <p:cNvSpPr>
            <a:spLocks noGrp="1"/>
          </p:cNvSpPr>
          <p:nvPr>
            <p:ph type="title"/>
          </p:nvPr>
        </p:nvSpPr>
        <p:spPr/>
        <p:txBody>
          <a:bodyPr wrap="square">
            <a:noAutofit/>
          </a:bodyPr>
          <a:lstStyle/>
          <a:p>
            <a:r>
              <a:rPr lang="en-US" dirty="0">
                <a:latin typeface="Huawei Sans" panose="020C0503030203020204" pitchFamily="34" charset="0"/>
              </a:rPr>
              <a:t>Label-based Forwarding </a:t>
            </a:r>
            <a:r>
              <a:rPr lang="en-US" altLang="zh-CN" dirty="0"/>
              <a:t>—</a:t>
            </a:r>
            <a:r>
              <a:rPr lang="en-US" dirty="0" smtClean="0">
                <a:latin typeface="Huawei Sans" panose="020C0503030203020204" pitchFamily="34" charset="0"/>
              </a:rPr>
              <a:t> </a:t>
            </a:r>
            <a:r>
              <a:rPr lang="en-US" dirty="0">
                <a:latin typeface="Huawei Sans" panose="020C0503030203020204" pitchFamily="34" charset="0"/>
              </a:rPr>
              <a:t>Egress LSR</a:t>
            </a:r>
          </a:p>
        </p:txBody>
      </p:sp>
      <p:sp>
        <p:nvSpPr>
          <p:cNvPr id="67" name="矩形 56"/>
          <p:cNvSpPr/>
          <p:nvPr/>
        </p:nvSpPr>
        <p:spPr>
          <a:xfrm>
            <a:off x="511017" y="2389104"/>
            <a:ext cx="1451038"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ILM table of R4</a:t>
            </a:r>
          </a:p>
        </p:txBody>
      </p:sp>
      <p:sp>
        <p:nvSpPr>
          <p:cNvPr id="86" name="Oval 4"/>
          <p:cNvSpPr>
            <a:spLocks noChangeAspect="1"/>
          </p:cNvSpPr>
          <p:nvPr/>
        </p:nvSpPr>
        <p:spPr>
          <a:xfrm>
            <a:off x="1923230" y="2444068"/>
            <a:ext cx="211977" cy="211977"/>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2</a:t>
            </a:r>
          </a:p>
        </p:txBody>
      </p:sp>
      <p:cxnSp>
        <p:nvCxnSpPr>
          <p:cNvPr id="41" name="直接连接符 4"/>
          <p:cNvCxnSpPr>
            <a:stCxn id="63" idx="2"/>
            <a:endCxn id="65" idx="1"/>
          </p:cNvCxnSpPr>
          <p:nvPr/>
        </p:nvCxnSpPr>
        <p:spPr>
          <a:xfrm>
            <a:off x="5638432" y="4465130"/>
            <a:ext cx="1809015" cy="784143"/>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2" name="直接连接符 22"/>
          <p:cNvCxnSpPr>
            <a:stCxn id="63" idx="0"/>
            <a:endCxn id="64" idx="1"/>
          </p:cNvCxnSpPr>
          <p:nvPr/>
        </p:nvCxnSpPr>
        <p:spPr>
          <a:xfrm flipV="1">
            <a:off x="5638432" y="3223156"/>
            <a:ext cx="1809015" cy="710271"/>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7" name="直接连接符 4"/>
          <p:cNvCxnSpPr>
            <a:stCxn id="73" idx="0"/>
            <a:endCxn id="64" idx="3"/>
          </p:cNvCxnSpPr>
          <p:nvPr/>
        </p:nvCxnSpPr>
        <p:spPr>
          <a:xfrm flipH="1" flipV="1">
            <a:off x="8076099" y="3223156"/>
            <a:ext cx="1859326" cy="710271"/>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8" name="直接连接符 22"/>
          <p:cNvCxnSpPr>
            <a:stCxn id="73" idx="2"/>
            <a:endCxn id="65" idx="3"/>
          </p:cNvCxnSpPr>
          <p:nvPr/>
        </p:nvCxnSpPr>
        <p:spPr>
          <a:xfrm flipH="1">
            <a:off x="8076099" y="4465130"/>
            <a:ext cx="1859326" cy="784143"/>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9" name="直接连接符 35"/>
          <p:cNvCxnSpPr/>
          <p:nvPr/>
        </p:nvCxnSpPr>
        <p:spPr>
          <a:xfrm flipH="1">
            <a:off x="9866549" y="4223343"/>
            <a:ext cx="766405" cy="0"/>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6" name="直接连接符 35"/>
          <p:cNvCxnSpPr/>
          <p:nvPr/>
        </p:nvCxnSpPr>
        <p:spPr>
          <a:xfrm flipV="1">
            <a:off x="10632953" y="3911815"/>
            <a:ext cx="1" cy="669239"/>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9" name="矩形 56"/>
          <p:cNvSpPr/>
          <p:nvPr/>
        </p:nvSpPr>
        <p:spPr>
          <a:xfrm>
            <a:off x="5359641" y="3612246"/>
            <a:ext cx="413896" cy="307777"/>
          </a:xfrm>
          <a:prstGeom prst="rect">
            <a:avLst/>
          </a:prstGeom>
        </p:spPr>
        <p:txBody>
          <a:bodyPr wrap="none">
            <a:spAutoFit/>
          </a:bodyPr>
          <a:lstStyle/>
          <a:p>
            <a:pPr 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R1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矩形 56"/>
          <p:cNvSpPr/>
          <p:nvPr/>
        </p:nvSpPr>
        <p:spPr>
          <a:xfrm>
            <a:off x="7545537" y="2682565"/>
            <a:ext cx="413896" cy="307777"/>
          </a:xfrm>
          <a:prstGeom prst="rect">
            <a:avLst/>
          </a:prstGeom>
        </p:spPr>
        <p:txBody>
          <a:bodyPr wrap="none">
            <a:spAutoFit/>
          </a:bodyPr>
          <a:lstStyle/>
          <a:p>
            <a:pPr 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R2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矩形 56"/>
          <p:cNvSpPr/>
          <p:nvPr/>
        </p:nvSpPr>
        <p:spPr>
          <a:xfrm>
            <a:off x="9789426" y="3634895"/>
            <a:ext cx="413896" cy="307777"/>
          </a:xfrm>
          <a:prstGeom prst="rect">
            <a:avLst/>
          </a:prstGeom>
        </p:spPr>
        <p:txBody>
          <a:bodyPr wrap="none">
            <a:spAutoFit/>
          </a:bodyPr>
          <a:lstStyle/>
          <a:p>
            <a:pPr 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R4</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矩形 56"/>
          <p:cNvSpPr/>
          <p:nvPr/>
        </p:nvSpPr>
        <p:spPr>
          <a:xfrm>
            <a:off x="7412234" y="3922920"/>
            <a:ext cx="633508" cy="523220"/>
          </a:xfrm>
          <a:prstGeom prst="rect">
            <a:avLst/>
          </a:prstGeom>
        </p:spPr>
        <p:txBody>
          <a:bodyPr wrap="none">
            <a:spAutoFit/>
          </a:bodyPr>
          <a:lstStyle/>
          <a:p>
            <a:pPr 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OSPF</a:t>
            </a:r>
          </a:p>
          <a:p>
            <a:pPr 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LDP</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324106" y="3933427"/>
            <a:ext cx="628652" cy="531703"/>
          </a:xfrm>
          <a:prstGeom prst="rect">
            <a:avLst/>
          </a:prstGeom>
          <a:noFill/>
        </p:spPr>
      </p:pic>
      <p:pic>
        <p:nvPicPr>
          <p:cNvPr id="6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7447447" y="4983421"/>
            <a:ext cx="628652" cy="531703"/>
          </a:xfrm>
          <a:prstGeom prst="rect">
            <a:avLst/>
          </a:prstGeom>
          <a:noFill/>
        </p:spPr>
      </p:pic>
      <p:pic>
        <p:nvPicPr>
          <p:cNvPr id="7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9621099" y="3933427"/>
            <a:ext cx="628652" cy="531703"/>
          </a:xfrm>
          <a:prstGeom prst="rect">
            <a:avLst/>
          </a:prstGeom>
          <a:noFill/>
        </p:spPr>
      </p:pic>
      <p:sp>
        <p:nvSpPr>
          <p:cNvPr id="74" name="矩形 73"/>
          <p:cNvSpPr/>
          <p:nvPr/>
        </p:nvSpPr>
        <p:spPr>
          <a:xfrm>
            <a:off x="7549550" y="5530616"/>
            <a:ext cx="405880" cy="307777"/>
          </a:xfrm>
          <a:prstGeom prst="rect">
            <a:avLst/>
          </a:prstGeom>
        </p:spPr>
        <p:txBody>
          <a:bodyPr wrap="none">
            <a:spAutoFit/>
          </a:bodyPr>
          <a:lstStyle/>
          <a:p>
            <a:pPr algn="ctr"/>
            <a:r>
              <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rPr>
              <a:t>R3</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75" name="表格 74"/>
          <p:cNvGraphicFramePr>
            <a:graphicFrameLocks noGrp="1"/>
          </p:cNvGraphicFramePr>
          <p:nvPr>
            <p:extLst/>
          </p:nvPr>
        </p:nvGraphicFramePr>
        <p:xfrm>
          <a:off x="572577" y="2700856"/>
          <a:ext cx="4940907" cy="865584"/>
        </p:xfrm>
        <a:graphic>
          <a:graphicData uri="http://schemas.openxmlformats.org/drawingml/2006/table">
            <a:tbl>
              <a:tblPr/>
              <a:tblGrid>
                <a:gridCol w="933507"/>
                <a:gridCol w="933507">
                  <a:extLst>
                    <a:ext uri="{9D8B030D-6E8A-4147-A177-3AD203B41FA5}">
                      <a16:colId xmlns="" xmlns:a16="http://schemas.microsoft.com/office/drawing/2014/main" val="20001"/>
                    </a:ext>
                  </a:extLst>
                </a:gridCol>
                <a:gridCol w="800968"/>
                <a:gridCol w="680067"/>
                <a:gridCol w="791378"/>
                <a:gridCol w="801480"/>
              </a:tblGrid>
              <a:tr h="527379">
                <a:tc>
                  <a:txBody>
                    <a:bodyPr/>
                    <a:lstStyle/>
                    <a:p>
                      <a:pPr marL="0" algn="ctr" defTabSz="914034" rtl="0" eaLnBrk="1" latinLnBrk="0" hangingPunct="1"/>
                      <a:r>
                        <a:rPr lang="en-US" altLang="zh-CN" sz="1200" kern="1200" dirty="0" smtClean="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rPr>
                        <a:t>In Label</a:t>
                      </a:r>
                      <a:endParaRPr lang="zh-CN" altLang="en-US" sz="1200" kern="120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lvl1pPr defTabSz="784225" fontAlgn="base">
                        <a:lnSpc>
                          <a:spcPct val="140000"/>
                        </a:lnSpc>
                        <a:spcBef>
                          <a:spcPct val="30000"/>
                        </a:spcBef>
                        <a:buClr>
                          <a:srgbClr val="808080"/>
                        </a:buClr>
                        <a:buSzPct val="60000"/>
                        <a:buFont typeface="Wingdings" panose="05000000000000000000" pitchFamily="2" charset="2"/>
                        <a:defRPr sz="2000">
                          <a:solidFill>
                            <a:schemeClr val="tx1"/>
                          </a:solidFill>
                          <a:latin typeface="FrutigerNext LT Regular" pitchFamily="34" charset="0"/>
                          <a:ea typeface="华文细黑" panose="02010600040101010101" pitchFamily="2" charset="-122"/>
                        </a:defRPr>
                      </a:lvl1pPr>
                      <a:lvl2pPr marL="392113" defTabSz="784225" fontAlgn="base">
                        <a:lnSpc>
                          <a:spcPct val="140000"/>
                        </a:lnSpc>
                        <a:spcBef>
                          <a:spcPct val="30000"/>
                        </a:spcBef>
                        <a:buClr>
                          <a:srgbClr val="080808"/>
                        </a:buClr>
                        <a:buSzPct val="50000"/>
                        <a:buFont typeface="Wingdings" panose="05000000000000000000" pitchFamily="2" charset="2"/>
                        <a:defRPr>
                          <a:solidFill>
                            <a:schemeClr val="tx1"/>
                          </a:solidFill>
                          <a:latin typeface="FrutigerNext LT Regular" pitchFamily="34" charset="0"/>
                          <a:ea typeface="华文细黑" panose="02010600040101010101" pitchFamily="2" charset="-122"/>
                        </a:defRPr>
                      </a:lvl2pPr>
                      <a:lvl3pPr marL="784225" defTabSz="784225" fontAlgn="base">
                        <a:lnSpc>
                          <a:spcPct val="140000"/>
                        </a:lnSpc>
                        <a:spcBef>
                          <a:spcPct val="30000"/>
                        </a:spcBef>
                        <a:buSzPct val="50000"/>
                        <a:buFont typeface="Wingdings" panose="05000000000000000000" pitchFamily="2" charset="2"/>
                        <a:defRPr sz="1600">
                          <a:solidFill>
                            <a:schemeClr val="tx1"/>
                          </a:solidFill>
                          <a:latin typeface="FrutigerNext LT Regular" pitchFamily="34" charset="0"/>
                          <a:ea typeface="华文细黑" panose="02010600040101010101" pitchFamily="2" charset="-122"/>
                        </a:defRPr>
                      </a:lvl3pPr>
                      <a:lvl4pPr marL="1174750" defTabSz="784225" fontAlgn="base">
                        <a:lnSpc>
                          <a:spcPct val="140000"/>
                        </a:lnSpc>
                        <a:spcBef>
                          <a:spcPct val="30000"/>
                        </a:spcBef>
                        <a:defRPr sz="1400">
                          <a:solidFill>
                            <a:schemeClr val="tx1"/>
                          </a:solidFill>
                          <a:latin typeface="FrutigerNext LT Medium" pitchFamily="34" charset="0"/>
                          <a:ea typeface="华文细黑" panose="02010600040101010101" pitchFamily="2" charset="-122"/>
                        </a:defRPr>
                      </a:lvl4pPr>
                      <a:lvl5pPr marL="1566863" defTabSz="784225" fontAlgn="base">
                        <a:lnSpc>
                          <a:spcPct val="140000"/>
                        </a:lnSpc>
                        <a:spcBef>
                          <a:spcPct val="30000"/>
                        </a:spcBef>
                        <a:buFont typeface="FrutigerNext LT Medium" pitchFamily="34" charset="0"/>
                        <a:defRPr sz="1400">
                          <a:solidFill>
                            <a:schemeClr val="tx1"/>
                          </a:solidFill>
                          <a:latin typeface="FrutigerNext LT Medium" pitchFamily="34" charset="0"/>
                          <a:ea typeface="华文细黑" panose="02010600040101010101" pitchFamily="2" charset="-122"/>
                        </a:defRPr>
                      </a:lvl5pPr>
                      <a:lvl6pPr marL="2024063" defTabSz="784225" fontAlgn="base">
                        <a:lnSpc>
                          <a:spcPct val="140000"/>
                        </a:lnSpc>
                        <a:spcBef>
                          <a:spcPct val="30000"/>
                        </a:spcBef>
                        <a:spcAft>
                          <a:spcPct val="0"/>
                        </a:spcAft>
                        <a:buFont typeface="FrutigerNext LT Medium" pitchFamily="34" charset="0"/>
                        <a:defRPr sz="1400">
                          <a:solidFill>
                            <a:schemeClr val="tx1"/>
                          </a:solidFill>
                          <a:latin typeface="FrutigerNext LT Medium" pitchFamily="34" charset="0"/>
                          <a:ea typeface="华文细黑" panose="02010600040101010101" pitchFamily="2" charset="-122"/>
                        </a:defRPr>
                      </a:lvl6pPr>
                      <a:lvl7pPr marL="2481263" defTabSz="784225" fontAlgn="base">
                        <a:lnSpc>
                          <a:spcPct val="140000"/>
                        </a:lnSpc>
                        <a:spcBef>
                          <a:spcPct val="30000"/>
                        </a:spcBef>
                        <a:spcAft>
                          <a:spcPct val="0"/>
                        </a:spcAft>
                        <a:buFont typeface="FrutigerNext LT Medium" pitchFamily="34" charset="0"/>
                        <a:defRPr sz="1400">
                          <a:solidFill>
                            <a:schemeClr val="tx1"/>
                          </a:solidFill>
                          <a:latin typeface="FrutigerNext LT Medium" pitchFamily="34" charset="0"/>
                          <a:ea typeface="华文细黑" panose="02010600040101010101" pitchFamily="2" charset="-122"/>
                        </a:defRPr>
                      </a:lvl7pPr>
                      <a:lvl8pPr marL="2938463" defTabSz="784225" fontAlgn="base">
                        <a:lnSpc>
                          <a:spcPct val="140000"/>
                        </a:lnSpc>
                        <a:spcBef>
                          <a:spcPct val="30000"/>
                        </a:spcBef>
                        <a:spcAft>
                          <a:spcPct val="0"/>
                        </a:spcAft>
                        <a:buFont typeface="FrutigerNext LT Medium" pitchFamily="34" charset="0"/>
                        <a:defRPr sz="1400">
                          <a:solidFill>
                            <a:schemeClr val="tx1"/>
                          </a:solidFill>
                          <a:latin typeface="FrutigerNext LT Medium" pitchFamily="34" charset="0"/>
                          <a:ea typeface="华文细黑" panose="02010600040101010101" pitchFamily="2" charset="-122"/>
                        </a:defRPr>
                      </a:lvl8pPr>
                      <a:lvl9pPr marL="3395663" defTabSz="784225" fontAlgn="base">
                        <a:lnSpc>
                          <a:spcPct val="140000"/>
                        </a:lnSpc>
                        <a:spcBef>
                          <a:spcPct val="30000"/>
                        </a:spcBef>
                        <a:spcAft>
                          <a:spcPct val="0"/>
                        </a:spcAft>
                        <a:buFont typeface="FrutigerNext LT Medium" pitchFamily="34" charset="0"/>
                        <a:defRPr sz="1400">
                          <a:solidFill>
                            <a:schemeClr val="tx1"/>
                          </a:solidFill>
                          <a:latin typeface="FrutigerNext LT Medium" pitchFamily="34" charset="0"/>
                          <a:ea typeface="华文细黑" panose="02010600040101010101" pitchFamily="2" charset="-122"/>
                        </a:defRPr>
                      </a:lvl9pPr>
                    </a:lstStyle>
                    <a:p>
                      <a:pPr marL="0" marR="0" lvl="0" indent="0" algn="ctr" defTabSz="914034"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tabLst/>
                      </a:pPr>
                      <a:r>
                        <a:rPr lang="en-US" altLang="zh-CN" sz="1200" b="0" kern="1200" dirty="0" smtClean="0">
                          <a:solidFill>
                            <a:schemeClr val="bg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Tunnel</a:t>
                      </a:r>
                      <a:r>
                        <a:rPr lang="en-US" altLang="zh-CN" sz="1200" b="0" kern="1200" baseline="0" dirty="0" smtClean="0">
                          <a:solidFill>
                            <a:schemeClr val="bg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 ID</a:t>
                      </a:r>
                      <a:endParaRPr lang="en-US" altLang="zh-CN" sz="1200" b="0" kern="1200" dirty="0" smtClean="0">
                        <a:solidFill>
                          <a:schemeClr val="bg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75600" marR="75600" marT="39600" marB="39600" anchor="ctr" anchorCtr="1"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lvl1pPr defTabSz="784225" fontAlgn="base">
                        <a:lnSpc>
                          <a:spcPct val="140000"/>
                        </a:lnSpc>
                        <a:spcBef>
                          <a:spcPct val="30000"/>
                        </a:spcBef>
                        <a:buClr>
                          <a:srgbClr val="808080"/>
                        </a:buClr>
                        <a:buSzPct val="60000"/>
                        <a:buFont typeface="Wingdings" panose="05000000000000000000" pitchFamily="2" charset="2"/>
                        <a:defRPr sz="2000">
                          <a:solidFill>
                            <a:schemeClr val="tx1"/>
                          </a:solidFill>
                          <a:latin typeface="FrutigerNext LT Regular" pitchFamily="34" charset="0"/>
                          <a:ea typeface="华文细黑" panose="02010600040101010101" pitchFamily="2" charset="-122"/>
                        </a:defRPr>
                      </a:lvl1pPr>
                      <a:lvl2pPr marL="392113" defTabSz="784225" fontAlgn="base">
                        <a:lnSpc>
                          <a:spcPct val="140000"/>
                        </a:lnSpc>
                        <a:spcBef>
                          <a:spcPct val="30000"/>
                        </a:spcBef>
                        <a:buClr>
                          <a:srgbClr val="080808"/>
                        </a:buClr>
                        <a:buSzPct val="50000"/>
                        <a:buFont typeface="Wingdings" panose="05000000000000000000" pitchFamily="2" charset="2"/>
                        <a:defRPr>
                          <a:solidFill>
                            <a:schemeClr val="tx1"/>
                          </a:solidFill>
                          <a:latin typeface="FrutigerNext LT Regular" pitchFamily="34" charset="0"/>
                          <a:ea typeface="华文细黑" panose="02010600040101010101" pitchFamily="2" charset="-122"/>
                        </a:defRPr>
                      </a:lvl2pPr>
                      <a:lvl3pPr marL="784225" defTabSz="784225" fontAlgn="base">
                        <a:lnSpc>
                          <a:spcPct val="140000"/>
                        </a:lnSpc>
                        <a:spcBef>
                          <a:spcPct val="30000"/>
                        </a:spcBef>
                        <a:buSzPct val="50000"/>
                        <a:buFont typeface="Wingdings" panose="05000000000000000000" pitchFamily="2" charset="2"/>
                        <a:defRPr sz="1600">
                          <a:solidFill>
                            <a:schemeClr val="tx1"/>
                          </a:solidFill>
                          <a:latin typeface="FrutigerNext LT Regular" pitchFamily="34" charset="0"/>
                          <a:ea typeface="华文细黑" panose="02010600040101010101" pitchFamily="2" charset="-122"/>
                        </a:defRPr>
                      </a:lvl3pPr>
                      <a:lvl4pPr marL="1174750" defTabSz="784225" fontAlgn="base">
                        <a:lnSpc>
                          <a:spcPct val="140000"/>
                        </a:lnSpc>
                        <a:spcBef>
                          <a:spcPct val="30000"/>
                        </a:spcBef>
                        <a:defRPr sz="1400">
                          <a:solidFill>
                            <a:schemeClr val="tx1"/>
                          </a:solidFill>
                          <a:latin typeface="FrutigerNext LT Medium" pitchFamily="34" charset="0"/>
                          <a:ea typeface="华文细黑" panose="02010600040101010101" pitchFamily="2" charset="-122"/>
                        </a:defRPr>
                      </a:lvl4pPr>
                      <a:lvl5pPr marL="1566863" defTabSz="784225" fontAlgn="base">
                        <a:lnSpc>
                          <a:spcPct val="140000"/>
                        </a:lnSpc>
                        <a:spcBef>
                          <a:spcPct val="30000"/>
                        </a:spcBef>
                        <a:buFont typeface="FrutigerNext LT Medium" pitchFamily="34" charset="0"/>
                        <a:defRPr sz="1400">
                          <a:solidFill>
                            <a:schemeClr val="tx1"/>
                          </a:solidFill>
                          <a:latin typeface="FrutigerNext LT Medium" pitchFamily="34" charset="0"/>
                          <a:ea typeface="华文细黑" panose="02010600040101010101" pitchFamily="2" charset="-122"/>
                        </a:defRPr>
                      </a:lvl5pPr>
                      <a:lvl6pPr marL="2024063" defTabSz="784225" fontAlgn="base">
                        <a:lnSpc>
                          <a:spcPct val="140000"/>
                        </a:lnSpc>
                        <a:spcBef>
                          <a:spcPct val="30000"/>
                        </a:spcBef>
                        <a:spcAft>
                          <a:spcPct val="0"/>
                        </a:spcAft>
                        <a:buFont typeface="FrutigerNext LT Medium" pitchFamily="34" charset="0"/>
                        <a:defRPr sz="1400">
                          <a:solidFill>
                            <a:schemeClr val="tx1"/>
                          </a:solidFill>
                          <a:latin typeface="FrutigerNext LT Medium" pitchFamily="34" charset="0"/>
                          <a:ea typeface="华文细黑" panose="02010600040101010101" pitchFamily="2" charset="-122"/>
                        </a:defRPr>
                      </a:lvl6pPr>
                      <a:lvl7pPr marL="2481263" defTabSz="784225" fontAlgn="base">
                        <a:lnSpc>
                          <a:spcPct val="140000"/>
                        </a:lnSpc>
                        <a:spcBef>
                          <a:spcPct val="30000"/>
                        </a:spcBef>
                        <a:spcAft>
                          <a:spcPct val="0"/>
                        </a:spcAft>
                        <a:buFont typeface="FrutigerNext LT Medium" pitchFamily="34" charset="0"/>
                        <a:defRPr sz="1400">
                          <a:solidFill>
                            <a:schemeClr val="tx1"/>
                          </a:solidFill>
                          <a:latin typeface="FrutigerNext LT Medium" pitchFamily="34" charset="0"/>
                          <a:ea typeface="华文细黑" panose="02010600040101010101" pitchFamily="2" charset="-122"/>
                        </a:defRPr>
                      </a:lvl7pPr>
                      <a:lvl8pPr marL="2938463" defTabSz="784225" fontAlgn="base">
                        <a:lnSpc>
                          <a:spcPct val="140000"/>
                        </a:lnSpc>
                        <a:spcBef>
                          <a:spcPct val="30000"/>
                        </a:spcBef>
                        <a:spcAft>
                          <a:spcPct val="0"/>
                        </a:spcAft>
                        <a:buFont typeface="FrutigerNext LT Medium" pitchFamily="34" charset="0"/>
                        <a:defRPr sz="1400">
                          <a:solidFill>
                            <a:schemeClr val="tx1"/>
                          </a:solidFill>
                          <a:latin typeface="FrutigerNext LT Medium" pitchFamily="34" charset="0"/>
                          <a:ea typeface="华文细黑" panose="02010600040101010101" pitchFamily="2" charset="-122"/>
                        </a:defRPr>
                      </a:lvl8pPr>
                      <a:lvl9pPr marL="3395663" defTabSz="784225" fontAlgn="base">
                        <a:lnSpc>
                          <a:spcPct val="140000"/>
                        </a:lnSpc>
                        <a:spcBef>
                          <a:spcPct val="30000"/>
                        </a:spcBef>
                        <a:spcAft>
                          <a:spcPct val="0"/>
                        </a:spcAft>
                        <a:buFont typeface="FrutigerNext LT Medium" pitchFamily="34" charset="0"/>
                        <a:defRPr sz="1400">
                          <a:solidFill>
                            <a:schemeClr val="tx1"/>
                          </a:solidFill>
                          <a:latin typeface="FrutigerNext LT Medium" pitchFamily="34" charset="0"/>
                          <a:ea typeface="华文细黑" panose="02010600040101010101" pitchFamily="2" charset="-122"/>
                        </a:defRPr>
                      </a:lvl9pPr>
                    </a:lstStyle>
                    <a:p>
                      <a:pPr marL="0" marR="0" lvl="0" indent="0" algn="ctr" defTabSz="914034"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tabLst/>
                      </a:pPr>
                      <a:r>
                        <a:rPr lang="en-US" altLang="zh-CN" sz="1200" b="0" kern="1200" dirty="0" smtClean="0">
                          <a:solidFill>
                            <a:schemeClr val="bg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Out</a:t>
                      </a:r>
                      <a:r>
                        <a:rPr lang="en-US" altLang="zh-CN" sz="1200" b="0" kern="1200" baseline="0" dirty="0" smtClean="0">
                          <a:solidFill>
                            <a:schemeClr val="bg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 intf</a:t>
                      </a:r>
                      <a:endParaRPr lang="en-US" altLang="zh-CN" sz="1200" b="0" kern="1200" dirty="0" smtClean="0">
                        <a:solidFill>
                          <a:schemeClr val="bg1"/>
                        </a:solidFill>
                        <a:effectLst/>
                        <a:latin typeface="Huawei Sans" panose="020C0503030203020204" pitchFamily="34" charset="0"/>
                        <a:ea typeface="方正兰亭黑简体" panose="02000000000000000000" pitchFamily="2" charset="-122"/>
                        <a:cs typeface="+mn-cs"/>
                        <a:sym typeface="Huawei Sans" panose="020C0503030203020204" pitchFamily="34" charset="0"/>
                      </a:endParaRPr>
                    </a:p>
                  </a:txBody>
                  <a:tcPr marL="75600" marR="75600" marT="39600" marB="39600" anchor="ctr" anchorCtr="1"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marL="0" marR="0" lvl="0" indent="0" algn="ctr" defTabSz="914034"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tabLst/>
                      </a:pPr>
                      <a:r>
                        <a:rPr lang="en-US" altLang="zh-CN" sz="1200" b="0" kern="1200" dirty="0" smtClean="0">
                          <a:solidFill>
                            <a:schemeClr val="bg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OPER</a:t>
                      </a:r>
                    </a:p>
                  </a:txBody>
                  <a:tcPr marL="75600" marR="75600" marT="39600" marB="39600" anchor="ctr" anchorCtr="1"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marL="0" marR="0" lvl="0" indent="0" algn="ctr" defTabSz="914034"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tabLst/>
                      </a:pPr>
                      <a:r>
                        <a:rPr lang="en-US" altLang="zh-CN" sz="1200" b="0" kern="1200" dirty="0" smtClean="0">
                          <a:solidFill>
                            <a:schemeClr val="bg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NH</a:t>
                      </a:r>
                    </a:p>
                  </a:txBody>
                  <a:tcPr marL="75600" marR="75600" marT="39600" marB="39600" anchor="ctr" anchorCtr="1"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marL="0" marR="0" lvl="0" indent="0" algn="ctr" defTabSz="914034" rtl="0" eaLnBrk="1" fontAlgn="base" latinLnBrk="0" hangingPunct="1">
                        <a:lnSpc>
                          <a:spcPct val="140000"/>
                        </a:lnSpc>
                        <a:spcBef>
                          <a:spcPct val="30000"/>
                        </a:spcBef>
                        <a:spcAft>
                          <a:spcPct val="0"/>
                        </a:spcAft>
                        <a:buClr>
                          <a:srgbClr val="808080"/>
                        </a:buClr>
                        <a:buSzPct val="60000"/>
                        <a:buFont typeface="Wingdings" panose="05000000000000000000" pitchFamily="2" charset="2"/>
                        <a:buNone/>
                        <a:tabLst/>
                      </a:pPr>
                      <a:r>
                        <a:rPr lang="en-US" altLang="zh-CN" sz="1200" b="0" kern="1200" dirty="0" smtClean="0">
                          <a:solidFill>
                            <a:schemeClr val="bg1"/>
                          </a:solidFill>
                          <a:effectLst/>
                          <a:latin typeface="Huawei Sans" panose="020C0503030203020204" pitchFamily="34" charset="0"/>
                          <a:ea typeface="方正兰亭黑简体" panose="02000000000000000000" pitchFamily="2" charset="-122"/>
                          <a:cs typeface="+mn-cs"/>
                          <a:sym typeface="Huawei Sans" panose="020C0503030203020204" pitchFamily="34" charset="0"/>
                        </a:rPr>
                        <a:t>Out Label</a:t>
                      </a:r>
                    </a:p>
                  </a:txBody>
                  <a:tcPr marL="75600" marR="75600" marT="39600" marB="39600" anchor="ctr" anchorCtr="1"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255236">
                <a:tc>
                  <a:txBody>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1041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0x12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marL="36000" marR="36000" marT="0"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GE0/0/0</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Pop</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a:r>
                        <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rPr>
                        <a:t>-</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a:r>
                        <a:rPr lang="en-US" altLang="zh-CN" sz="1200" b="1"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Null</a:t>
                      </a: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cxnSp>
        <p:nvCxnSpPr>
          <p:cNvPr id="76" name="直接连接符 22"/>
          <p:cNvCxnSpPr/>
          <p:nvPr/>
        </p:nvCxnSpPr>
        <p:spPr>
          <a:xfrm flipV="1">
            <a:off x="5622666" y="3101986"/>
            <a:ext cx="2114053" cy="815675"/>
          </a:xfrm>
          <a:prstGeom prst="line">
            <a:avLst/>
          </a:prstGeom>
          <a:ln w="76200">
            <a:solidFill>
              <a:srgbClr val="FFD17D"/>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7" name="直接连接符 4"/>
          <p:cNvCxnSpPr/>
          <p:nvPr/>
        </p:nvCxnSpPr>
        <p:spPr>
          <a:xfrm flipH="1" flipV="1">
            <a:off x="7730241" y="3090695"/>
            <a:ext cx="2389372" cy="900838"/>
          </a:xfrm>
          <a:prstGeom prst="line">
            <a:avLst/>
          </a:prstGeom>
          <a:ln w="76200">
            <a:solidFill>
              <a:srgbClr val="FFD17D"/>
            </a:solidFill>
            <a:headEnd type="triangle" w="med" len="lg"/>
            <a:tailEnd type="none" w="med" len="med"/>
          </a:ln>
        </p:spPr>
        <p:style>
          <a:lnRef idx="1">
            <a:schemeClr val="accent1"/>
          </a:lnRef>
          <a:fillRef idx="0">
            <a:schemeClr val="accent1"/>
          </a:fillRef>
          <a:effectRef idx="0">
            <a:schemeClr val="accent1"/>
          </a:effectRef>
          <a:fontRef idx="minor">
            <a:schemeClr val="tx1"/>
          </a:fontRef>
        </p:style>
      </p:cxnSp>
      <p:sp>
        <p:nvSpPr>
          <p:cNvPr id="83" name="矩形 82"/>
          <p:cNvSpPr/>
          <p:nvPr/>
        </p:nvSpPr>
        <p:spPr>
          <a:xfrm>
            <a:off x="9819544" y="4432135"/>
            <a:ext cx="851515" cy="307777"/>
          </a:xfrm>
          <a:prstGeom prst="rect">
            <a:avLst/>
          </a:prstGeom>
        </p:spPr>
        <p:txBody>
          <a:bodyPr wrap="none">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GE0/0/0</a:t>
            </a:r>
          </a:p>
        </p:txBody>
      </p:sp>
      <p:cxnSp>
        <p:nvCxnSpPr>
          <p:cNvPr id="84" name="直接连接符 22"/>
          <p:cNvCxnSpPr/>
          <p:nvPr/>
        </p:nvCxnSpPr>
        <p:spPr>
          <a:xfrm flipV="1">
            <a:off x="9848290" y="5820208"/>
            <a:ext cx="558513" cy="1"/>
          </a:xfrm>
          <a:prstGeom prst="line">
            <a:avLst/>
          </a:prstGeom>
          <a:ln w="76200">
            <a:solidFill>
              <a:srgbClr val="FFD17D"/>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5" name="矩形 56"/>
          <p:cNvSpPr/>
          <p:nvPr/>
        </p:nvSpPr>
        <p:spPr>
          <a:xfrm>
            <a:off x="10513799" y="5697039"/>
            <a:ext cx="487634" cy="307777"/>
          </a:xfrm>
          <a:prstGeom prst="rect">
            <a:avLst/>
          </a:prstGeom>
        </p:spPr>
        <p:txBody>
          <a:bodyPr wrap="none">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LSP</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8" name="直接连接符 4"/>
          <p:cNvCxnSpPr/>
          <p:nvPr/>
        </p:nvCxnSpPr>
        <p:spPr>
          <a:xfrm rot="2927212" flipH="1">
            <a:off x="9588443" y="3258842"/>
            <a:ext cx="401074" cy="188974"/>
          </a:xfrm>
          <a:prstGeom prst="line">
            <a:avLst/>
          </a:prstGeom>
          <a:ln w="38100">
            <a:solidFill>
              <a:srgbClr val="EC7061"/>
            </a:solidFill>
            <a:headEnd type="triangle" w="med" len="lg"/>
            <a:tailEnd type="none" w="med" len="med"/>
          </a:ln>
        </p:spPr>
        <p:style>
          <a:lnRef idx="1">
            <a:schemeClr val="accent1"/>
          </a:lnRef>
          <a:fillRef idx="0">
            <a:schemeClr val="accent1"/>
          </a:fillRef>
          <a:effectRef idx="0">
            <a:schemeClr val="accent1"/>
          </a:effectRef>
          <a:fontRef idx="minor">
            <a:schemeClr val="tx1"/>
          </a:fontRef>
        </p:style>
      </p:cxnSp>
      <p:grpSp>
        <p:nvGrpSpPr>
          <p:cNvPr id="90" name="Group 57"/>
          <p:cNvGrpSpPr/>
          <p:nvPr/>
        </p:nvGrpSpPr>
        <p:grpSpPr>
          <a:xfrm rot="1528227">
            <a:off x="8220804" y="2821410"/>
            <a:ext cx="1537593" cy="307777"/>
            <a:chOff x="4992890" y="1950782"/>
            <a:chExt cx="1537593" cy="307777"/>
          </a:xfrm>
        </p:grpSpPr>
        <p:sp>
          <p:nvSpPr>
            <p:cNvPr id="91" name="矩形 56"/>
            <p:cNvSpPr/>
            <p:nvPr/>
          </p:nvSpPr>
          <p:spPr>
            <a:xfrm>
              <a:off x="5461600" y="1950782"/>
              <a:ext cx="1068883" cy="307777"/>
            </a:xfrm>
            <a:prstGeom prst="rect">
              <a:avLst/>
            </a:prstGeom>
            <a:solidFill>
              <a:srgbClr val="00B0F0"/>
            </a:solidFill>
            <a:ln w="12700" cap="flat" cmpd="sng" algn="ctr">
              <a:solidFill>
                <a:schemeClr val="tx1"/>
              </a:solidFill>
              <a:prstDash val="solid"/>
              <a:miter lim="800000"/>
            </a:ln>
            <a:effectLst/>
          </p:spPr>
          <p:txBody>
            <a:bodyPr rtlCol="0" anchor="ctr"/>
            <a:lstStyle/>
            <a:p>
              <a:pPr algn="ctr" defTabSz="914400"/>
              <a:r>
                <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rPr>
                <a:t>To 192.168.4.1</a:t>
              </a:r>
            </a:p>
          </p:txBody>
        </p:sp>
        <p:sp>
          <p:nvSpPr>
            <p:cNvPr id="92" name="矩形 56"/>
            <p:cNvSpPr/>
            <p:nvPr/>
          </p:nvSpPr>
          <p:spPr>
            <a:xfrm>
              <a:off x="4992890" y="1950782"/>
              <a:ext cx="468709" cy="307777"/>
            </a:xfrm>
            <a:prstGeom prst="rect">
              <a:avLst/>
            </a:prstGeom>
            <a:solidFill>
              <a:srgbClr val="FFD17D"/>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1041</a:t>
              </a:r>
            </a:p>
          </p:txBody>
        </p:sp>
      </p:grpSp>
      <p:sp>
        <p:nvSpPr>
          <p:cNvPr id="94" name="椭圆 93"/>
          <p:cNvSpPr>
            <a:spLocks noChangeAspect="1"/>
          </p:cNvSpPr>
          <p:nvPr/>
        </p:nvSpPr>
        <p:spPr>
          <a:xfrm>
            <a:off x="10001995" y="4909426"/>
            <a:ext cx="211345" cy="211345"/>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3</a:t>
            </a:r>
            <a:endParaRPr lang="zh-CN" alt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Oval 4"/>
          <p:cNvSpPr>
            <a:spLocks noChangeAspect="1"/>
          </p:cNvSpPr>
          <p:nvPr/>
        </p:nvSpPr>
        <p:spPr>
          <a:xfrm>
            <a:off x="8045742" y="2355372"/>
            <a:ext cx="211977" cy="211977"/>
          </a:xfrm>
          <a:prstGeom prst="ellipse">
            <a:avLst/>
          </a:prstGeom>
          <a:solidFill>
            <a:srgbClr val="FFC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altLang="zh-CN" sz="1400" b="1"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矩形 95"/>
          <p:cNvSpPr/>
          <p:nvPr/>
        </p:nvSpPr>
        <p:spPr>
          <a:xfrm rot="1321206">
            <a:off x="9086161" y="3468995"/>
            <a:ext cx="851515" cy="307777"/>
          </a:xfrm>
          <a:prstGeom prst="rect">
            <a:avLst/>
          </a:prstGeom>
        </p:spPr>
        <p:txBody>
          <a:bodyPr wrap="none">
            <a:spAutoFit/>
          </a:bodyPr>
          <a:lstStyle/>
          <a:p>
            <a:r>
              <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rPr>
              <a:t>GE0/0/1</a:t>
            </a:r>
          </a:p>
        </p:txBody>
      </p:sp>
      <p:cxnSp>
        <p:nvCxnSpPr>
          <p:cNvPr id="97" name="直接连接符 4"/>
          <p:cNvCxnSpPr/>
          <p:nvPr/>
        </p:nvCxnSpPr>
        <p:spPr>
          <a:xfrm flipH="1">
            <a:off x="11006930" y="4997381"/>
            <a:ext cx="770539" cy="0"/>
          </a:xfrm>
          <a:prstGeom prst="line">
            <a:avLst/>
          </a:prstGeom>
          <a:ln w="38100">
            <a:solidFill>
              <a:srgbClr val="EC7061"/>
            </a:solidFill>
            <a:headEnd type="triangle" w="med" len="lg"/>
            <a:tailEnd type="none" w="med" len="med"/>
          </a:ln>
        </p:spPr>
        <p:style>
          <a:lnRef idx="1">
            <a:schemeClr val="accent1"/>
          </a:lnRef>
          <a:fillRef idx="0">
            <a:schemeClr val="accent1"/>
          </a:fillRef>
          <a:effectRef idx="0">
            <a:schemeClr val="accent1"/>
          </a:effectRef>
          <a:fontRef idx="minor">
            <a:schemeClr val="tx1"/>
          </a:fontRef>
        </p:style>
      </p:cxnSp>
      <p:sp>
        <p:nvSpPr>
          <p:cNvPr id="98" name="矩形 56"/>
          <p:cNvSpPr/>
          <p:nvPr/>
        </p:nvSpPr>
        <p:spPr>
          <a:xfrm>
            <a:off x="10308162" y="4848509"/>
            <a:ext cx="1068883" cy="307777"/>
          </a:xfrm>
          <a:prstGeom prst="rect">
            <a:avLst/>
          </a:prstGeom>
          <a:solidFill>
            <a:srgbClr val="00B0F0"/>
          </a:solidFill>
          <a:ln w="12700" cap="flat" cmpd="sng" algn="ctr">
            <a:solidFill>
              <a:schemeClr val="tx1"/>
            </a:solidFill>
            <a:prstDash val="solid"/>
            <a:miter lim="800000"/>
          </a:ln>
          <a:effectLst/>
        </p:spPr>
        <p:txBody>
          <a:bodyPr rtlCol="0" anchor="ctr"/>
          <a:lstStyle/>
          <a:p>
            <a:pPr algn="ctr" defTabSz="914400"/>
            <a:r>
              <a:rPr lang="en-US" altLang="zh-CN" sz="1000" kern="0" dirty="0">
                <a:latin typeface="Huawei Sans" panose="020C0503030203020204" pitchFamily="34" charset="0"/>
                <a:ea typeface="方正兰亭黑简体" panose="02000000000000000000" pitchFamily="2" charset="-122"/>
              </a:rPr>
              <a:t>To </a:t>
            </a:r>
            <a:r>
              <a:rPr lang="en-US" altLang="zh-CN" sz="1000" kern="0" dirty="0">
                <a:latin typeface="Huawei Sans" panose="020C0503030203020204" pitchFamily="34" charset="0"/>
                <a:ea typeface="方正兰亭黑简体" panose="02000000000000000000" pitchFamily="2" charset="-122"/>
                <a:sym typeface="Huawei Sans" panose="020C0503030203020204" pitchFamily="34" charset="0"/>
              </a:rPr>
              <a:t>192.168.4.1</a:t>
            </a:r>
            <a:endParaRPr lang="en-US" altLang="zh-CN" sz="1000" kern="0" dirty="0">
              <a:latin typeface="Huawei Sans" panose="020C0503030203020204" pitchFamily="34" charset="0"/>
              <a:ea typeface="方正兰亭黑简体" panose="02000000000000000000" pitchFamily="2" charset="-122"/>
            </a:endParaRPr>
          </a:p>
        </p:txBody>
      </p:sp>
      <p:sp>
        <p:nvSpPr>
          <p:cNvPr id="99" name="矩形 56"/>
          <p:cNvSpPr/>
          <p:nvPr/>
        </p:nvSpPr>
        <p:spPr>
          <a:xfrm>
            <a:off x="10594158" y="4060687"/>
            <a:ext cx="1250662" cy="276999"/>
          </a:xfrm>
          <a:prstGeom prst="rect">
            <a:avLst/>
          </a:prstGeom>
        </p:spPr>
        <p:txBody>
          <a:bodyPr wrap="none">
            <a:spAutoFit/>
          </a:bodyPr>
          <a:lstStyle/>
          <a:p>
            <a:pPr algn="ctr"/>
            <a:r>
              <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rPr>
              <a:t>192.168.4.0/24</a:t>
            </a:r>
          </a:p>
        </p:txBody>
      </p:sp>
      <p:pic>
        <p:nvPicPr>
          <p:cNvPr id="6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7447447" y="2957304"/>
            <a:ext cx="628652" cy="531703"/>
          </a:xfrm>
          <a:prstGeom prst="rect">
            <a:avLst/>
          </a:prstGeom>
          <a:noFill/>
        </p:spPr>
      </p:pic>
    </p:spTree>
    <p:extLst>
      <p:ext uri="{BB962C8B-B14F-4D97-AF65-F5344CB8AC3E}">
        <p14:creationId xmlns:p14="http://schemas.microsoft.com/office/powerpoint/2010/main" val="164119621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fontAlgn="ctr"/>
            <a:r>
              <a:rPr lang="en-US" sz="2000" dirty="0" smtClean="0">
                <a:latin typeface="Huawei Sans" panose="020C0503030203020204" pitchFamily="34" charset="0"/>
              </a:rPr>
              <a:t>An LSR runs an IGP (such as OSPF or IS-IS) to construct a routing table and FIB.</a:t>
            </a:r>
          </a:p>
          <a:p>
            <a:pPr fontAlgn="ctr"/>
            <a:r>
              <a:rPr lang="en-US" sz="2000" dirty="0" smtClean="0">
                <a:latin typeface="Huawei Sans" panose="020C0503030203020204" pitchFamily="34" charset="0"/>
              </a:rPr>
              <a:t>LDP assigns labels to route prefixes (FECs) in the routing table based on the label assignment mode it uses.</a:t>
            </a:r>
          </a:p>
          <a:p>
            <a:pPr fontAlgn="ctr"/>
            <a:r>
              <a:rPr lang="en-US" sz="2000" dirty="0" smtClean="0">
                <a:latin typeface="Huawei Sans" panose="020C0503030203020204" pitchFamily="34" charset="0"/>
              </a:rPr>
              <a:t>LDP advertises the labels assigned to the route prefixes to LDP peers through LDP Label Mapping messages based on the label advertisement mode it uses.</a:t>
            </a:r>
          </a:p>
          <a:p>
            <a:pPr fontAlgn="ctr"/>
            <a:r>
              <a:rPr lang="en-US" sz="2000" dirty="0" smtClean="0">
                <a:latin typeface="Huawei Sans" panose="020C0503030203020204" pitchFamily="34" charset="0"/>
              </a:rPr>
              <a:t>An LSR stores the labels that it assigns to route prefixes and the labels that LDP peers advertise to the route prefixes, and associates the labels with information such as outbound interfaces and next-hop addresses (label forwarding entries).</a:t>
            </a:r>
          </a:p>
          <a:p>
            <a:pPr fontAlgn="ctr"/>
            <a:r>
              <a:rPr lang="en-US" sz="2000" dirty="0" smtClean="0">
                <a:latin typeface="Huawei Sans" panose="020C0503030203020204" pitchFamily="34" charset="0"/>
              </a:rPr>
              <a:t>When an LSR forwards a labeled packet destined, the LSR always uses the outgoing label advertised by the downstream LDP peer. The downstream peer is the next-hop device to the destination network in the routing table.</a:t>
            </a:r>
          </a:p>
          <a:p>
            <a:pPr fontAlgn="ctr"/>
            <a:endParaRPr lang="en-US" altLang="zh-CN" dirty="0">
              <a:latin typeface="Huawei Sans" panose="020C0503030203020204" pitchFamily="34" charset="0"/>
            </a:endParaRPr>
          </a:p>
        </p:txBody>
      </p:sp>
      <p:sp>
        <p:nvSpPr>
          <p:cNvPr id="2" name="标题 1"/>
          <p:cNvSpPr>
            <a:spLocks noGrp="1"/>
          </p:cNvSpPr>
          <p:nvPr>
            <p:ph type="title"/>
          </p:nvPr>
        </p:nvSpPr>
        <p:spPr/>
        <p:txBody>
          <a:bodyPr wrap="square">
            <a:noAutofit/>
          </a:bodyPr>
          <a:lstStyle/>
          <a:p>
            <a:pPr fontAlgn="ctr"/>
            <a:r>
              <a:rPr lang="en-US" sz="3000" dirty="0" smtClean="0">
                <a:latin typeface="Huawei Sans" panose="020C0503030203020204" pitchFamily="34" charset="0"/>
              </a:rPr>
              <a:t>Summary of an LDP-Capable LSR's Operations on an MPLS Network</a:t>
            </a:r>
            <a:endParaRPr lang="en-US" sz="3000" dirty="0">
              <a:latin typeface="Huawei Sans" panose="020C0503030203020204" pitchFamily="34" charset="0"/>
            </a:endParaRPr>
          </a:p>
        </p:txBody>
      </p:sp>
    </p:spTree>
    <p:extLst>
      <p:ext uri="{BB962C8B-B14F-4D97-AF65-F5344CB8AC3E}">
        <p14:creationId xmlns:p14="http://schemas.microsoft.com/office/powerpoint/2010/main" val="292737502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wrap="square">
            <a:noAutofit/>
          </a:bodyPr>
          <a:lstStyle/>
          <a:p>
            <a:pPr fontAlgn="ct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Basic LDP Concepts</a:t>
            </a:r>
          </a:p>
          <a:p>
            <a:pPr fontAlgn="ct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LDP Principles</a:t>
            </a:r>
          </a:p>
          <a:p>
            <a:pPr fontAlgn="ctr"/>
            <a:r>
              <a:rPr lang="en-US" b="1" dirty="0">
                <a:latin typeface="Huawei Sans" panose="020C0503030203020204" pitchFamily="34" charset="0"/>
                <a:ea typeface="方正兰亭黑简体" panose="02000000000000000000" pitchFamily="2" charset="-122"/>
                <a:sym typeface="Huawei Sans" panose="020C0503030203020204" pitchFamily="34" charset="0"/>
              </a:rPr>
              <a:t>Basic LDP Configurations</a:t>
            </a:r>
          </a:p>
        </p:txBody>
      </p:sp>
    </p:spTree>
    <p:extLst>
      <p:ext uri="{BB962C8B-B14F-4D97-AF65-F5344CB8AC3E}">
        <p14:creationId xmlns:p14="http://schemas.microsoft.com/office/powerpoint/2010/main" val="2400340297"/>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4294967295"/>
          </p:nvPr>
        </p:nvSpPr>
        <p:spPr>
          <a:xfrm>
            <a:off x="451203" y="1233276"/>
            <a:ext cx="9531784" cy="3498980"/>
          </a:xfrm>
          <a:prstGeom prst="rect">
            <a:avLst/>
          </a:prstGeom>
        </p:spPr>
        <p:txBody>
          <a:bodyPr wrap="square">
            <a:noAutofit/>
          </a:body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On completion of this course, you will be able to:</a:t>
            </a:r>
          </a:p>
          <a:p>
            <a:pPr marL="622300" lvl="1" indent="-311150"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Understand LDP's basic concepts and working mechanisms.</a:t>
            </a:r>
          </a:p>
          <a:p>
            <a:pPr marL="622300" lvl="1" indent="-311150"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Describe the MPLS label distribution control mode, advertisement mode, and retention mode.</a:t>
            </a:r>
          </a:p>
          <a:p>
            <a:pPr marL="622300" lvl="1" indent="-311150"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Perform basic LDP configurations.</a:t>
            </a:r>
          </a:p>
          <a:p>
            <a:pPr lvl="1"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23396312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wrap="square">
            <a:noAutofit/>
          </a:bodyPr>
          <a:lstStyle/>
          <a:p>
            <a:pPr fontAlgn="ctr"/>
            <a:r>
              <a:rPr lang="en-US" dirty="0">
                <a:latin typeface="Huawei Sans" panose="020C0503030203020204" pitchFamily="34" charset="0"/>
              </a:rPr>
              <a:t>Basic LDP Configuration Commands (1)</a:t>
            </a:r>
          </a:p>
        </p:txBody>
      </p:sp>
      <p:grpSp>
        <p:nvGrpSpPr>
          <p:cNvPr id="8" name="组合 7"/>
          <p:cNvGrpSpPr/>
          <p:nvPr/>
        </p:nvGrpSpPr>
        <p:grpSpPr>
          <a:xfrm>
            <a:off x="486809" y="1351359"/>
            <a:ext cx="11089233" cy="1921287"/>
            <a:chOff x="446088" y="2847836"/>
            <a:chExt cx="11089233" cy="1921287"/>
          </a:xfrm>
        </p:grpSpPr>
        <p:sp>
          <p:nvSpPr>
            <p:cNvPr id="9" name="矩形 8"/>
            <p:cNvSpPr/>
            <p:nvPr/>
          </p:nvSpPr>
          <p:spPr>
            <a:xfrm>
              <a:off x="926622" y="3279983"/>
              <a:ext cx="10417179" cy="338554"/>
            </a:xfrm>
            <a:prstGeom prst="rect">
              <a:avLst/>
            </a:prstGeom>
            <a:solidFill>
              <a:srgbClr val="F4FBFE"/>
            </a:solidFill>
            <a:ln>
              <a:solidFill>
                <a:srgbClr val="99DFF9"/>
              </a:solidFill>
            </a:ln>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[Huawei]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mpls ldp</a:t>
              </a:r>
            </a:p>
          </p:txBody>
        </p:sp>
        <p:sp>
          <p:nvSpPr>
            <p:cNvPr id="10" name="矩形 9"/>
            <p:cNvSpPr/>
            <p:nvPr/>
          </p:nvSpPr>
          <p:spPr>
            <a:xfrm>
              <a:off x="446088" y="2847836"/>
              <a:ext cx="11089232" cy="338554"/>
            </a:xfrm>
            <a:prstGeom prst="rect">
              <a:avLst/>
            </a:prstGeom>
          </p:spPr>
          <p:txBody>
            <a:bodyPr wrap="square">
              <a:noAutofit/>
            </a:bodyPr>
            <a:lstStyle/>
            <a:p>
              <a:pPr marL="342900" indent="-342900" fontAlgn="ctr">
                <a:buFont typeface="+mj-lt"/>
                <a:buAutoNum type="arabicPeriod"/>
              </a:pP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Enable LDP.</a:t>
              </a:r>
            </a:p>
          </p:txBody>
        </p:sp>
        <p:sp>
          <p:nvSpPr>
            <p:cNvPr id="11" name="矩形 10"/>
            <p:cNvSpPr/>
            <p:nvPr/>
          </p:nvSpPr>
          <p:spPr>
            <a:xfrm>
              <a:off x="926622" y="3622474"/>
              <a:ext cx="10608699" cy="400110"/>
            </a:xfrm>
            <a:prstGeom prst="rect">
              <a:avLst/>
            </a:prstGeom>
          </p:spPr>
          <p:txBody>
            <a:bodyPr wrap="square">
              <a:noAutofit/>
            </a:bodyPr>
            <a:lstStyle/>
            <a:p>
              <a:pPr fontAlgn="ctr">
                <a:lnSpc>
                  <a:spcPts val="24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mpls ldp</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command enables LDP and displays the LDP view.</a:t>
              </a:r>
            </a:p>
          </p:txBody>
        </p:sp>
        <p:sp>
          <p:nvSpPr>
            <p:cNvPr id="12" name="矩形 11"/>
            <p:cNvSpPr/>
            <p:nvPr/>
          </p:nvSpPr>
          <p:spPr>
            <a:xfrm>
              <a:off x="926623" y="4026521"/>
              <a:ext cx="10417178" cy="338554"/>
            </a:xfrm>
            <a:prstGeom prst="rect">
              <a:avLst/>
            </a:prstGeom>
            <a:solidFill>
              <a:srgbClr val="F4FBFE"/>
            </a:solidFill>
            <a:ln>
              <a:solidFill>
                <a:srgbClr val="99DFF9"/>
              </a:solidFill>
            </a:ln>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[Huawei-GigabitEthernet0/0/0]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mpls ldp</a:t>
              </a:r>
            </a:p>
          </p:txBody>
        </p:sp>
        <p:sp>
          <p:nvSpPr>
            <p:cNvPr id="13" name="矩形 12"/>
            <p:cNvSpPr/>
            <p:nvPr/>
          </p:nvSpPr>
          <p:spPr>
            <a:xfrm>
              <a:off x="926621" y="4369013"/>
              <a:ext cx="10608699" cy="400110"/>
            </a:xfrm>
            <a:prstGeom prst="rect">
              <a:avLst/>
            </a:prstGeom>
          </p:spPr>
          <p:txBody>
            <a:bodyPr wrap="square">
              <a:noAutofit/>
            </a:bodyPr>
            <a:lstStyle/>
            <a:p>
              <a:pPr fontAlgn="ctr">
                <a:lnSpc>
                  <a:spcPts val="2400"/>
                </a:lnSpc>
              </a:pP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Enable LDP on an interface. Before running this command, enable LDP globally.</a:t>
              </a:r>
            </a:p>
          </p:txBody>
        </p:sp>
      </p:grpSp>
      <p:grpSp>
        <p:nvGrpSpPr>
          <p:cNvPr id="14" name="组合 13"/>
          <p:cNvGrpSpPr/>
          <p:nvPr/>
        </p:nvGrpSpPr>
        <p:grpSpPr>
          <a:xfrm>
            <a:off x="486809" y="3433068"/>
            <a:ext cx="11089233" cy="1921287"/>
            <a:chOff x="446088" y="2847836"/>
            <a:chExt cx="11089233" cy="1921287"/>
          </a:xfrm>
        </p:grpSpPr>
        <p:sp>
          <p:nvSpPr>
            <p:cNvPr id="15" name="矩形 14"/>
            <p:cNvSpPr/>
            <p:nvPr/>
          </p:nvSpPr>
          <p:spPr>
            <a:xfrm>
              <a:off x="926622" y="3279983"/>
              <a:ext cx="10417179" cy="338554"/>
            </a:xfrm>
            <a:prstGeom prst="rect">
              <a:avLst/>
            </a:prstGeom>
            <a:solidFill>
              <a:srgbClr val="F4FBFE"/>
            </a:solidFill>
            <a:ln>
              <a:solidFill>
                <a:srgbClr val="99DFF9"/>
              </a:solidFill>
            </a:ln>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[Huawei] </a:t>
              </a:r>
              <a:r>
                <a:rPr lang="en-US" sz="1600" b="1" dirty="0">
                  <a:latin typeface="Huawei Sans" panose="020C0503030203020204" pitchFamily="34" charset="0"/>
                </a:rPr>
                <a:t>mpls ldp remote-peer</a:t>
              </a:r>
              <a:r>
                <a:rPr lang="en-US" sz="1600" dirty="0">
                  <a:latin typeface="Huawei Sans" panose="020C0503030203020204" pitchFamily="34" charset="0"/>
                </a:rPr>
                <a:t> </a:t>
              </a:r>
              <a:r>
                <a:rPr lang="en-US" sz="1600" i="1" dirty="0">
                  <a:latin typeface="Huawei Sans" panose="020C0503030203020204" pitchFamily="34" charset="0"/>
                </a:rPr>
                <a:t>remote-peer-name</a:t>
              </a:r>
            </a:p>
          </p:txBody>
        </p:sp>
        <p:sp>
          <p:nvSpPr>
            <p:cNvPr id="16" name="矩形 15"/>
            <p:cNvSpPr/>
            <p:nvPr/>
          </p:nvSpPr>
          <p:spPr>
            <a:xfrm>
              <a:off x="446088" y="2847836"/>
              <a:ext cx="11089232" cy="338554"/>
            </a:xfrm>
            <a:prstGeom prst="rect">
              <a:avLst/>
            </a:prstGeom>
          </p:spPr>
          <p:txBody>
            <a:bodyPr wrap="square">
              <a:noAutofit/>
            </a:bodyPr>
            <a:lstStyle/>
            <a:p>
              <a:pPr marL="342900" indent="-342900" fontAlgn="ctr">
                <a:buFont typeface="+mj-lt"/>
                <a:buAutoNum type="arabicPeriod" startAt="2"/>
              </a:pP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Configure a remote LDP peer.</a:t>
              </a:r>
            </a:p>
          </p:txBody>
        </p:sp>
        <p:sp>
          <p:nvSpPr>
            <p:cNvPr id="17" name="矩形 16"/>
            <p:cNvSpPr/>
            <p:nvPr/>
          </p:nvSpPr>
          <p:spPr>
            <a:xfrm>
              <a:off x="926622" y="3622474"/>
              <a:ext cx="10608699" cy="400110"/>
            </a:xfrm>
            <a:prstGeom prst="rect">
              <a:avLst/>
            </a:prstGeom>
          </p:spPr>
          <p:txBody>
            <a:bodyPr wrap="square">
              <a:noAutofit/>
            </a:bodyPr>
            <a:lstStyle/>
            <a:p>
              <a:pPr fontAlgn="ctr">
                <a:lnSpc>
                  <a:spcPts val="2400"/>
                </a:lnSpc>
              </a:pPr>
              <a:r>
                <a:rPr lang="en-US" sz="1400" dirty="0">
                  <a:latin typeface="Huawei Sans" panose="020C0503030203020204" pitchFamily="34" charset="0"/>
                </a:rPr>
                <a:t>The </a:t>
              </a:r>
              <a:r>
                <a:rPr lang="en-US" sz="1400" b="1" dirty="0">
                  <a:latin typeface="Huawei Sans" panose="020C0503030203020204" pitchFamily="34" charset="0"/>
                </a:rPr>
                <a:t>mpls ldp remote-peer</a:t>
              </a:r>
              <a:r>
                <a:rPr lang="en-US" sz="1400" dirty="0">
                  <a:latin typeface="Huawei Sans" panose="020C0503030203020204" pitchFamily="34" charset="0"/>
                </a:rPr>
                <a:t> command creates a remote peer and displays the remote peer view.</a:t>
              </a:r>
            </a:p>
          </p:txBody>
        </p:sp>
        <p:sp>
          <p:nvSpPr>
            <p:cNvPr id="18" name="矩形 17"/>
            <p:cNvSpPr/>
            <p:nvPr/>
          </p:nvSpPr>
          <p:spPr>
            <a:xfrm>
              <a:off x="926623" y="4026521"/>
              <a:ext cx="10417178" cy="338554"/>
            </a:xfrm>
            <a:prstGeom prst="rect">
              <a:avLst/>
            </a:prstGeom>
            <a:solidFill>
              <a:srgbClr val="F4FBFE"/>
            </a:solidFill>
            <a:ln>
              <a:solidFill>
                <a:srgbClr val="99DFF9"/>
              </a:solidFill>
            </a:ln>
          </p:spPr>
          <p:txBody>
            <a:bodyPr wrap="square">
              <a:noAutofit/>
            </a:bodyPr>
            <a:lstStyle/>
            <a:p>
              <a:pPr fontAlgn="ctr"/>
              <a:r>
                <a:rPr lang="en-US" sz="1600" dirty="0">
                  <a:latin typeface="Huawei Sans" panose="020C0503030203020204" pitchFamily="34" charset="0"/>
                </a:rPr>
                <a:t>[Huawei-mpls-ldp-remote-PeerName]</a:t>
              </a:r>
              <a:r>
                <a:rPr lang="en-US" sz="1600" b="1" dirty="0">
                  <a:latin typeface="Huawei Sans" panose="020C0503030203020204" pitchFamily="34" charset="0"/>
                </a:rPr>
                <a:t> remote-ip</a:t>
              </a:r>
              <a:r>
                <a:rPr lang="en-US" sz="1600" dirty="0">
                  <a:latin typeface="Huawei Sans" panose="020C0503030203020204" pitchFamily="34" charset="0"/>
                </a:rPr>
                <a:t> </a:t>
              </a:r>
              <a:r>
                <a:rPr lang="en-US" sz="1600" i="1" dirty="0">
                  <a:latin typeface="Huawei Sans" panose="020C0503030203020204" pitchFamily="34" charset="0"/>
                </a:rPr>
                <a:t>ip-address</a:t>
              </a:r>
            </a:p>
          </p:txBody>
        </p:sp>
        <p:sp>
          <p:nvSpPr>
            <p:cNvPr id="19" name="矩形 18"/>
            <p:cNvSpPr/>
            <p:nvPr/>
          </p:nvSpPr>
          <p:spPr>
            <a:xfrm>
              <a:off x="926621" y="4369013"/>
              <a:ext cx="10608699" cy="400110"/>
            </a:xfrm>
            <a:prstGeom prst="rect">
              <a:avLst/>
            </a:prstGeom>
          </p:spPr>
          <p:txBody>
            <a:bodyPr wrap="square">
              <a:noAutofit/>
            </a:bodyPr>
            <a:lstStyle/>
            <a:p>
              <a:pPr fontAlgn="ctr">
                <a:lnSpc>
                  <a:spcPts val="2400"/>
                </a:lnSpc>
              </a:pPr>
              <a:r>
                <a:rPr lang="en-US" sz="1400" dirty="0">
                  <a:latin typeface="Huawei Sans" panose="020C0503030203020204" pitchFamily="34" charset="0"/>
                </a:rPr>
                <a:t>Set the </a:t>
              </a:r>
              <a:r>
                <a:rPr lang="en-US" sz="1400" b="1" dirty="0">
                  <a:latin typeface="Huawei Sans" panose="020C0503030203020204" pitchFamily="34" charset="0"/>
                </a:rPr>
                <a:t>remote-ip</a:t>
              </a:r>
              <a:r>
                <a:rPr lang="en-US" sz="1400" i="1" dirty="0">
                  <a:latin typeface="Huawei Sans" panose="020C0503030203020204" pitchFamily="34" charset="0"/>
                </a:rPr>
                <a:t> ip-address</a:t>
              </a:r>
              <a:r>
                <a:rPr lang="en-US" sz="1400" dirty="0">
                  <a:latin typeface="Huawei Sans" panose="020C0503030203020204" pitchFamily="34" charset="0"/>
                </a:rPr>
                <a:t> parameter to the IP address of a remote LDP peer.</a:t>
              </a:r>
            </a:p>
          </p:txBody>
        </p:sp>
      </p:grpSp>
    </p:spTree>
    <p:extLst>
      <p:ext uri="{BB962C8B-B14F-4D97-AF65-F5344CB8AC3E}">
        <p14:creationId xmlns:p14="http://schemas.microsoft.com/office/powerpoint/2010/main" val="7514342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wrap="square">
            <a:noAutofit/>
          </a:bodyPr>
          <a:lstStyle/>
          <a:p>
            <a:pPr fontAlgn="ctr"/>
            <a:r>
              <a:rPr lang="en-US" dirty="0">
                <a:latin typeface="Huawei Sans" panose="020C0503030203020204" pitchFamily="34" charset="0"/>
              </a:rPr>
              <a:t>Basic LDP Configuration Commands (2)</a:t>
            </a:r>
          </a:p>
        </p:txBody>
      </p:sp>
      <p:grpSp>
        <p:nvGrpSpPr>
          <p:cNvPr id="8" name="组合 7"/>
          <p:cNvGrpSpPr/>
          <p:nvPr/>
        </p:nvGrpSpPr>
        <p:grpSpPr>
          <a:xfrm>
            <a:off x="486809" y="1351359"/>
            <a:ext cx="11089233" cy="3329183"/>
            <a:chOff x="446088" y="2847836"/>
            <a:chExt cx="11089233" cy="3329183"/>
          </a:xfrm>
        </p:grpSpPr>
        <p:sp>
          <p:nvSpPr>
            <p:cNvPr id="9" name="矩形 8"/>
            <p:cNvSpPr/>
            <p:nvPr/>
          </p:nvSpPr>
          <p:spPr>
            <a:xfrm>
              <a:off x="926622" y="3279983"/>
              <a:ext cx="10417179" cy="338554"/>
            </a:xfrm>
            <a:prstGeom prst="rect">
              <a:avLst/>
            </a:prstGeom>
            <a:solidFill>
              <a:srgbClr val="F4FBFE"/>
            </a:solidFill>
            <a:ln>
              <a:solidFill>
                <a:srgbClr val="99DFF9"/>
              </a:solidFill>
            </a:ln>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[Huawei-mpls] </a:t>
              </a:r>
              <a:r>
                <a:rPr lang="en-US" sz="1600" b="1" dirty="0">
                  <a:latin typeface="Huawei Sans" panose="020C0503030203020204" pitchFamily="34" charset="0"/>
                </a:rPr>
                <a:t>lsp-trigger</a:t>
              </a:r>
              <a:r>
                <a:rPr lang="en-US" sz="1600" dirty="0">
                  <a:latin typeface="Huawei Sans" panose="020C0503030203020204" pitchFamily="34" charset="0"/>
                </a:rPr>
                <a:t> { </a:t>
              </a:r>
              <a:r>
                <a:rPr lang="en-US" sz="1600" b="1" dirty="0">
                  <a:latin typeface="Huawei Sans" panose="020C0503030203020204" pitchFamily="34" charset="0"/>
                </a:rPr>
                <a:t>all</a:t>
              </a:r>
              <a:r>
                <a:rPr lang="en-US" sz="1600" dirty="0">
                  <a:latin typeface="Huawei Sans" panose="020C0503030203020204" pitchFamily="34" charset="0"/>
                </a:rPr>
                <a:t> | </a:t>
              </a:r>
              <a:r>
                <a:rPr lang="en-US" sz="1600" b="1" dirty="0">
                  <a:latin typeface="Huawei Sans" panose="020C0503030203020204" pitchFamily="34" charset="0"/>
                </a:rPr>
                <a:t>host</a:t>
              </a:r>
              <a:r>
                <a:rPr lang="en-US" sz="1600" dirty="0">
                  <a:latin typeface="Huawei Sans" panose="020C0503030203020204" pitchFamily="34" charset="0"/>
                </a:rPr>
                <a:t> | </a:t>
              </a:r>
              <a:r>
                <a:rPr lang="en-US" sz="1600" b="1" dirty="0">
                  <a:latin typeface="Huawei Sans" panose="020C0503030203020204" pitchFamily="34" charset="0"/>
                </a:rPr>
                <a:t>ip-prefix</a:t>
              </a:r>
              <a:r>
                <a:rPr lang="en-US" sz="1600" dirty="0">
                  <a:latin typeface="Huawei Sans" panose="020C0503030203020204" pitchFamily="34" charset="0"/>
                </a:rPr>
                <a:t> </a:t>
              </a:r>
              <a:r>
                <a:rPr lang="en-US" sz="1600" i="1" dirty="0">
                  <a:latin typeface="Huawei Sans" panose="020C0503030203020204" pitchFamily="34" charset="0"/>
                </a:rPr>
                <a:t>ip-prefix-name</a:t>
              </a:r>
              <a:r>
                <a:rPr lang="en-US" sz="1600" dirty="0">
                  <a:latin typeface="Huawei Sans" panose="020C0503030203020204" pitchFamily="34" charset="0"/>
                </a:rPr>
                <a:t> | </a:t>
              </a:r>
              <a:r>
                <a:rPr lang="en-US" sz="1600" b="1" dirty="0">
                  <a:latin typeface="Huawei Sans" panose="020C0503030203020204" pitchFamily="34" charset="0"/>
                </a:rPr>
                <a:t>none</a:t>
              </a:r>
              <a:r>
                <a:rPr lang="en-US" sz="1600" dirty="0">
                  <a:latin typeface="Huawei Sans" panose="020C0503030203020204" pitchFamily="34" charset="0"/>
                </a:rPr>
                <a:t> }</a:t>
              </a:r>
            </a:p>
          </p:txBody>
        </p:sp>
        <p:sp>
          <p:nvSpPr>
            <p:cNvPr id="10" name="矩形 9"/>
            <p:cNvSpPr/>
            <p:nvPr/>
          </p:nvSpPr>
          <p:spPr>
            <a:xfrm>
              <a:off x="446088" y="2847836"/>
              <a:ext cx="11089232" cy="338554"/>
            </a:xfrm>
            <a:prstGeom prst="rect">
              <a:avLst/>
            </a:prstGeom>
          </p:spPr>
          <p:txBody>
            <a:bodyPr wrap="square">
              <a:noAutofit/>
            </a:bodyPr>
            <a:lstStyle/>
            <a:p>
              <a:pPr marL="342900" indent="-342900" fontAlgn="ctr">
                <a:buFont typeface="+mj-lt"/>
                <a:buAutoNum type="arabicPeriod" startAt="3"/>
              </a:pP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Configure a policy for triggering LSP establishment.</a:t>
              </a:r>
            </a:p>
          </p:txBody>
        </p:sp>
        <p:sp>
          <p:nvSpPr>
            <p:cNvPr id="11" name="矩形 10"/>
            <p:cNvSpPr/>
            <p:nvPr/>
          </p:nvSpPr>
          <p:spPr>
            <a:xfrm>
              <a:off x="926622" y="3622474"/>
              <a:ext cx="10608699" cy="2554545"/>
            </a:xfrm>
            <a:prstGeom prst="rect">
              <a:avLst/>
            </a:prstGeom>
          </p:spPr>
          <p:txBody>
            <a:bodyPr wrap="square">
              <a:noAutofit/>
            </a:bodyPr>
            <a:lstStyle/>
            <a:p>
              <a:pPr fontAlgn="ctr">
                <a:lnSpc>
                  <a:spcPts val="2400"/>
                </a:lnSpc>
              </a:pPr>
              <a:r>
                <a:rPr lang="en-US" sz="1400" dirty="0">
                  <a:latin typeface="Huawei Sans" panose="020C0503030203020204" pitchFamily="34" charset="0"/>
                </a:rPr>
                <a:t>The </a:t>
              </a:r>
              <a:r>
                <a:rPr lang="en-US" sz="1400" b="1" dirty="0">
                  <a:latin typeface="Huawei Sans" panose="020C0503030203020204" pitchFamily="34" charset="0"/>
                </a:rPr>
                <a:t>lsp-trigger</a:t>
              </a:r>
              <a:r>
                <a:rPr lang="en-US" sz="1400" dirty="0">
                  <a:latin typeface="Huawei Sans" panose="020C0503030203020204" pitchFamily="34" charset="0"/>
                </a:rPr>
                <a:t> command configures the routes (</a:t>
              </a:r>
              <a:r>
                <a:rPr lang="en-US" sz="1400" b="1" dirty="0">
                  <a:solidFill>
                    <a:srgbClr val="EC7061"/>
                  </a:solidFill>
                  <a:latin typeface="Huawei Sans" panose="020C0503030203020204" pitchFamily="34" charset="0"/>
                </a:rPr>
                <a:t>static and IGP routes</a:t>
              </a:r>
              <a:r>
                <a:rPr lang="en-US" sz="1400" dirty="0">
                  <a:latin typeface="Huawei Sans" panose="020C0503030203020204" pitchFamily="34" charset="0"/>
                </a:rPr>
                <a:t>) that are used to trigger LSP establishment, which are IP routes with a 32-bit mask by default.</a:t>
              </a:r>
            </a:p>
            <a:p>
              <a:pPr marL="285750" indent="-285750" fontAlgn="ctr">
                <a:lnSpc>
                  <a:spcPts val="2400"/>
                </a:lnSpc>
                <a:buFont typeface="Arial" panose="020B0604020202020204" pitchFamily="34" charset="0"/>
                <a:buChar char="•"/>
              </a:pPr>
              <a:r>
                <a:rPr lang="en-US"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all</a:t>
              </a: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All static and IGP routes are used to trigger LSP establishment. If this parameter is set, a significant of LSPs will be established, consuming label resources excessively and slowing down network-wide LSP convergence. Therefore, setting this parameter is not recommended.</a:t>
              </a:r>
            </a:p>
            <a:p>
              <a:pPr marL="285750" indent="-285750" fontAlgn="ctr">
                <a:lnSpc>
                  <a:spcPts val="2400"/>
                </a:lnSpc>
                <a:buFont typeface="Arial" panose="020B0604020202020204" pitchFamily="34" charset="0"/>
                <a:buChar char="•"/>
              </a:pPr>
              <a:r>
                <a:rPr lang="en-US"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host</a:t>
              </a: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IP routes with a 32-bit mask are used to trigger LSP establishment.</a:t>
              </a:r>
            </a:p>
            <a:p>
              <a:pPr marL="285750" indent="-285750" fontAlgn="ctr">
                <a:lnSpc>
                  <a:spcPts val="2400"/>
                </a:lnSpc>
                <a:buFont typeface="Arial" panose="020B0604020202020204" pitchFamily="34" charset="0"/>
                <a:buChar char="•"/>
              </a:pPr>
              <a:r>
                <a:rPr lang="en-US" sz="1400" b="1" dirty="0">
                  <a:latin typeface="Huawei Sans" panose="020C0503030203020204" pitchFamily="34" charset="0"/>
                </a:rPr>
                <a:t>ip-prefix</a:t>
              </a:r>
              <a:r>
                <a:rPr lang="en-US" sz="1400" dirty="0">
                  <a:latin typeface="Huawei Sans" panose="020C0503030203020204" pitchFamily="34" charset="0"/>
                </a:rPr>
                <a:t> </a:t>
              </a:r>
              <a:r>
                <a:rPr lang="en-US" sz="1400" i="1" dirty="0" smtClean="0">
                  <a:latin typeface="Huawei Sans" panose="020C0503030203020204" pitchFamily="34" charset="0"/>
                </a:rPr>
                <a:t>ip-prefix-name</a:t>
              </a:r>
              <a:r>
                <a:rPr lang="en-US" sz="1400" dirty="0">
                  <a:latin typeface="Huawei Sans" panose="020C0503030203020204" pitchFamily="34" charset="0"/>
                </a:rPr>
                <a:t>: Routes matching a specified IP prefix list are used to trigger LSP establishment.</a:t>
              </a:r>
            </a:p>
            <a:p>
              <a:pPr marL="285750" indent="-285750" fontAlgn="ctr">
                <a:lnSpc>
                  <a:spcPts val="2400"/>
                </a:lnSpc>
                <a:buFont typeface="Arial" panose="020B0604020202020204" pitchFamily="34" charset="0"/>
                <a:buChar char="•"/>
              </a:pPr>
              <a:r>
                <a:rPr lang="en-US" sz="1400" b="1" dirty="0" smtClean="0">
                  <a:latin typeface="Huawei Sans" panose="020C0503030203020204" pitchFamily="34" charset="0"/>
                </a:rPr>
                <a:t>none</a:t>
              </a:r>
              <a:r>
                <a:rPr lang="en-US" sz="1400" dirty="0" smtClean="0">
                  <a:latin typeface="Huawei Sans" panose="020C0503030203020204" pitchFamily="34" charset="0"/>
                </a:rPr>
                <a:t>: LSP establishment cannot </a:t>
              </a:r>
              <a:r>
                <a:rPr lang="en-US" sz="1400" dirty="0">
                  <a:latin typeface="Huawei Sans" panose="020C0503030203020204" pitchFamily="34" charset="0"/>
                </a:rPr>
                <a:t>be triggered.</a:t>
              </a:r>
            </a:p>
          </p:txBody>
        </p:sp>
      </p:grpSp>
      <p:grpSp>
        <p:nvGrpSpPr>
          <p:cNvPr id="28" name="组合 27"/>
          <p:cNvGrpSpPr/>
          <p:nvPr/>
        </p:nvGrpSpPr>
        <p:grpSpPr>
          <a:xfrm>
            <a:off x="551383" y="4666955"/>
            <a:ext cx="11089233" cy="1701401"/>
            <a:chOff x="446088" y="1350359"/>
            <a:chExt cx="11089233" cy="1701401"/>
          </a:xfrm>
        </p:grpSpPr>
        <p:grpSp>
          <p:nvGrpSpPr>
            <p:cNvPr id="29" name="组合 28"/>
            <p:cNvGrpSpPr/>
            <p:nvPr/>
          </p:nvGrpSpPr>
          <p:grpSpPr>
            <a:xfrm>
              <a:off x="446088" y="1350359"/>
              <a:ext cx="11089233" cy="1701401"/>
              <a:chOff x="446088" y="2847836"/>
              <a:chExt cx="11089233" cy="1701401"/>
            </a:xfrm>
          </p:grpSpPr>
          <p:sp>
            <p:nvSpPr>
              <p:cNvPr id="31" name="矩形 30"/>
              <p:cNvSpPr/>
              <p:nvPr/>
            </p:nvSpPr>
            <p:spPr>
              <a:xfrm>
                <a:off x="446088" y="2847836"/>
                <a:ext cx="11089232" cy="338554"/>
              </a:xfrm>
              <a:prstGeom prst="rect">
                <a:avLst/>
              </a:prstGeom>
            </p:spPr>
            <p:txBody>
              <a:bodyPr wrap="square">
                <a:noAutofit/>
              </a:bodyPr>
              <a:lstStyle/>
              <a:p>
                <a:pPr marL="342900" indent="-342900" fontAlgn="ctr">
                  <a:buFont typeface="+mj-lt"/>
                  <a:buAutoNum type="arabicPeriod" startAt="4"/>
                </a:pP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Configure a label advertisement mode.</a:t>
                </a:r>
              </a:p>
            </p:txBody>
          </p:sp>
          <p:sp>
            <p:nvSpPr>
              <p:cNvPr id="32" name="矩形 31"/>
              <p:cNvSpPr/>
              <p:nvPr/>
            </p:nvSpPr>
            <p:spPr>
              <a:xfrm>
                <a:off x="926622" y="3533574"/>
                <a:ext cx="10608699" cy="1015663"/>
              </a:xfrm>
              <a:prstGeom prst="rect">
                <a:avLst/>
              </a:prstGeom>
            </p:spPr>
            <p:txBody>
              <a:bodyPr wrap="square">
                <a:noAutofit/>
              </a:bodyPr>
              <a:lstStyle/>
              <a:p>
                <a:pPr fontAlgn="ctr">
                  <a:lnSpc>
                    <a:spcPts val="2400"/>
                  </a:lnSpc>
                </a:pPr>
                <a:r>
                  <a:rPr lang="en-US" sz="1400" dirty="0">
                    <a:latin typeface="Huawei Sans" panose="020C0503030203020204" pitchFamily="34" charset="0"/>
                  </a:rPr>
                  <a:t>The default label advertisement mode is downstream unsolicited (DU).</a:t>
                </a:r>
              </a:p>
              <a:p>
                <a:pPr marL="285750" indent="-285750" fontAlgn="ctr">
                  <a:lnSpc>
                    <a:spcPts val="24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If the label advertisement mode is DU, the label retention mode is liberal.</a:t>
                </a:r>
              </a:p>
              <a:p>
                <a:pPr marL="285750" indent="-285750" fontAlgn="ctr">
                  <a:lnSpc>
                    <a:spcPts val="24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If the label advertisement mode is DoD, the label retention mode is conservative.</a:t>
                </a:r>
              </a:p>
            </p:txBody>
          </p:sp>
        </p:grpSp>
        <p:sp>
          <p:nvSpPr>
            <p:cNvPr id="30" name="矩形 29"/>
            <p:cNvSpPr/>
            <p:nvPr/>
          </p:nvSpPr>
          <p:spPr>
            <a:xfrm>
              <a:off x="967344" y="1740422"/>
              <a:ext cx="10417178" cy="338554"/>
            </a:xfrm>
            <a:prstGeom prst="rect">
              <a:avLst/>
            </a:prstGeom>
            <a:solidFill>
              <a:srgbClr val="F4FBFE"/>
            </a:solidFill>
            <a:ln>
              <a:solidFill>
                <a:srgbClr val="99DFF9"/>
              </a:solidFill>
            </a:ln>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[Huawei-GigabitEthernet0/0/0] </a:t>
              </a:r>
              <a:r>
                <a:rPr lang="en-US" sz="1600" b="1" dirty="0">
                  <a:latin typeface="Huawei Sans" panose="020C0503030203020204" pitchFamily="34" charset="0"/>
                </a:rPr>
                <a:t>mpls ldp advertisement</a:t>
              </a:r>
              <a:r>
                <a:rPr lang="en-US" sz="1600" dirty="0">
                  <a:latin typeface="Huawei Sans" panose="020C0503030203020204" pitchFamily="34" charset="0"/>
                </a:rPr>
                <a:t> { </a:t>
              </a:r>
              <a:r>
                <a:rPr lang="en-US" sz="1600" b="1" dirty="0">
                  <a:latin typeface="Huawei Sans" panose="020C0503030203020204" pitchFamily="34" charset="0"/>
                </a:rPr>
                <a:t>dod</a:t>
              </a:r>
              <a:r>
                <a:rPr lang="en-US" sz="1600" dirty="0">
                  <a:latin typeface="Huawei Sans" panose="020C0503030203020204" pitchFamily="34" charset="0"/>
                </a:rPr>
                <a:t> | </a:t>
              </a:r>
              <a:r>
                <a:rPr lang="en-US" sz="1600" b="1" dirty="0">
                  <a:latin typeface="Huawei Sans" panose="020C0503030203020204" pitchFamily="34" charset="0"/>
                </a:rPr>
                <a:t>du</a:t>
              </a:r>
              <a:r>
                <a:rPr lang="en-US" sz="1600" dirty="0">
                  <a:latin typeface="Huawei Sans" panose="020C0503030203020204" pitchFamily="34" charset="0"/>
                </a:rPr>
                <a:t> }</a:t>
              </a:r>
            </a:p>
          </p:txBody>
        </p:sp>
      </p:grpSp>
    </p:spTree>
    <p:extLst>
      <p:ext uri="{BB962C8B-B14F-4D97-AF65-F5344CB8AC3E}">
        <p14:creationId xmlns:p14="http://schemas.microsoft.com/office/powerpoint/2010/main" val="141721744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wrap="square">
            <a:noAutofit/>
          </a:bodyPr>
          <a:lstStyle/>
          <a:p>
            <a:pPr fontAlgn="ctr"/>
            <a:r>
              <a:rPr lang="en-US" dirty="0">
                <a:latin typeface="Huawei Sans" panose="020C0503030203020204" pitchFamily="34" charset="0"/>
              </a:rPr>
              <a:t>Basic LDP Configuration Commands (3)</a:t>
            </a:r>
          </a:p>
        </p:txBody>
      </p:sp>
      <p:grpSp>
        <p:nvGrpSpPr>
          <p:cNvPr id="28" name="组合 27"/>
          <p:cNvGrpSpPr/>
          <p:nvPr/>
        </p:nvGrpSpPr>
        <p:grpSpPr>
          <a:xfrm>
            <a:off x="486809" y="2558704"/>
            <a:ext cx="11089233" cy="2012352"/>
            <a:chOff x="446088" y="1350359"/>
            <a:chExt cx="11089233" cy="2012352"/>
          </a:xfrm>
        </p:grpSpPr>
        <p:grpSp>
          <p:nvGrpSpPr>
            <p:cNvPr id="29" name="组合 28"/>
            <p:cNvGrpSpPr/>
            <p:nvPr/>
          </p:nvGrpSpPr>
          <p:grpSpPr>
            <a:xfrm>
              <a:off x="446088" y="1350359"/>
              <a:ext cx="11089233" cy="2012352"/>
              <a:chOff x="446088" y="2847836"/>
              <a:chExt cx="11089233" cy="2012352"/>
            </a:xfrm>
          </p:grpSpPr>
          <p:sp>
            <p:nvSpPr>
              <p:cNvPr id="31" name="矩形 30"/>
              <p:cNvSpPr/>
              <p:nvPr/>
            </p:nvSpPr>
            <p:spPr>
              <a:xfrm>
                <a:off x="446088" y="2847836"/>
                <a:ext cx="11089232" cy="338554"/>
              </a:xfrm>
              <a:prstGeom prst="rect">
                <a:avLst/>
              </a:prstGeom>
            </p:spPr>
            <p:txBody>
              <a:bodyPr wrap="square">
                <a:noAutofit/>
              </a:bodyPr>
              <a:lstStyle/>
              <a:p>
                <a:pPr marL="342900" indent="-342900" fontAlgn="ctr">
                  <a:buFont typeface="+mj-lt"/>
                  <a:buAutoNum type="arabicPeriod" startAt="6"/>
                </a:pP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Configure PHP.</a:t>
                </a:r>
              </a:p>
            </p:txBody>
          </p:sp>
          <p:sp>
            <p:nvSpPr>
              <p:cNvPr id="32" name="矩形 31"/>
              <p:cNvSpPr/>
              <p:nvPr/>
            </p:nvSpPr>
            <p:spPr>
              <a:xfrm>
                <a:off x="926622" y="3536749"/>
                <a:ext cx="10608699" cy="1323439"/>
              </a:xfrm>
              <a:prstGeom prst="rect">
                <a:avLst/>
              </a:prstGeom>
            </p:spPr>
            <p:txBody>
              <a:bodyPr wrap="square">
                <a:noAutofit/>
              </a:bodyPr>
              <a:lstStyle/>
              <a:p>
                <a:pPr fontAlgn="ctr">
                  <a:lnSpc>
                    <a:spcPts val="2400"/>
                  </a:lnSpc>
                </a:pPr>
                <a:r>
                  <a:rPr lang="en-US" sz="1400" dirty="0">
                    <a:latin typeface="Huawei Sans" panose="020C0503030203020204" pitchFamily="34" charset="0"/>
                  </a:rPr>
                  <a:t>By default, an egress distributes implicit null labels to a penultimate hop.</a:t>
                </a:r>
              </a:p>
              <a:p>
                <a:pPr marL="285750" indent="-285750" fontAlgn="ctr">
                  <a:lnSpc>
                    <a:spcPts val="2400"/>
                  </a:lnSpc>
                  <a:buFont typeface="Arial" panose="020B0604020202020204" pitchFamily="34" charset="0"/>
                  <a:buChar char="•"/>
                </a:pPr>
                <a:r>
                  <a:rPr lang="en-US" sz="1400" b="1" dirty="0">
                    <a:latin typeface="Huawei Sans" panose="020C0503030203020204" pitchFamily="34" charset="0"/>
                  </a:rPr>
                  <a:t>explicit-null</a:t>
                </a:r>
                <a:r>
                  <a:rPr lang="en-US" sz="1400" dirty="0">
                    <a:latin typeface="Huawei Sans" panose="020C0503030203020204" pitchFamily="34" charset="0"/>
                  </a:rPr>
                  <a:t>: An egress assigns explicit null label to the penultimate hop.</a:t>
                </a:r>
              </a:p>
              <a:p>
                <a:pPr marL="285750" indent="-285750" fontAlgn="ctr">
                  <a:lnSpc>
                    <a:spcPts val="2400"/>
                  </a:lnSpc>
                  <a:buFont typeface="Arial" panose="020B0604020202020204" pitchFamily="34" charset="0"/>
                  <a:buChar char="•"/>
                </a:pPr>
                <a:r>
                  <a:rPr lang="en-US" sz="1400" b="1" dirty="0">
                    <a:latin typeface="Huawei Sans" panose="020C0503030203020204" pitchFamily="34" charset="0"/>
                  </a:rPr>
                  <a:t>implicit-null</a:t>
                </a:r>
                <a:r>
                  <a:rPr lang="en-US" sz="1400" dirty="0">
                    <a:latin typeface="Huawei Sans" panose="020C0503030203020204" pitchFamily="34" charset="0"/>
                  </a:rPr>
                  <a:t>: An egress assigns implicit null labels to the penultimate hop.</a:t>
                </a:r>
              </a:p>
              <a:p>
                <a:pPr marL="285750" indent="-285750" fontAlgn="ctr">
                  <a:lnSpc>
                    <a:spcPts val="2400"/>
                  </a:lnSpc>
                  <a:buFont typeface="Arial" panose="020B0604020202020204" pitchFamily="34" charset="0"/>
                  <a:buChar char="•"/>
                </a:pPr>
                <a:r>
                  <a:rPr lang="en-US" sz="1400" b="1" dirty="0">
                    <a:latin typeface="Huawei Sans" panose="020C0503030203020204" pitchFamily="34" charset="0"/>
                  </a:rPr>
                  <a:t>non-null</a:t>
                </a:r>
                <a:r>
                  <a:rPr lang="en-US" sz="1400" dirty="0">
                    <a:latin typeface="Huawei Sans" panose="020C0503030203020204" pitchFamily="34" charset="0"/>
                  </a:rPr>
                  <a:t>: An egress assigns common labels to the penultimate hop.</a:t>
                </a:r>
              </a:p>
            </p:txBody>
          </p:sp>
        </p:grpSp>
        <p:sp>
          <p:nvSpPr>
            <p:cNvPr id="30" name="矩形 29"/>
            <p:cNvSpPr/>
            <p:nvPr/>
          </p:nvSpPr>
          <p:spPr>
            <a:xfrm>
              <a:off x="919719" y="1740422"/>
              <a:ext cx="10417178" cy="338554"/>
            </a:xfrm>
            <a:prstGeom prst="rect">
              <a:avLst/>
            </a:prstGeom>
            <a:solidFill>
              <a:srgbClr val="F4FBFE"/>
            </a:solidFill>
            <a:ln>
              <a:solidFill>
                <a:srgbClr val="99DFF9"/>
              </a:solidFill>
            </a:ln>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[Huawei-mpls] </a:t>
              </a:r>
              <a:r>
                <a:rPr lang="en-US" sz="1600" b="1" dirty="0">
                  <a:latin typeface="Huawei Sans" panose="020C0503030203020204" pitchFamily="34" charset="0"/>
                </a:rPr>
                <a:t>label advertise</a:t>
              </a:r>
              <a:r>
                <a:rPr lang="en-US" sz="1600" dirty="0">
                  <a:latin typeface="Huawei Sans" panose="020C0503030203020204" pitchFamily="34" charset="0"/>
                </a:rPr>
                <a:t> { </a:t>
              </a:r>
              <a:r>
                <a:rPr lang="en-US" sz="1600" b="1" dirty="0">
                  <a:latin typeface="Huawei Sans" panose="020C0503030203020204" pitchFamily="34" charset="0"/>
                </a:rPr>
                <a:t>explicit-null</a:t>
              </a:r>
              <a:r>
                <a:rPr lang="en-US" sz="1600" dirty="0">
                  <a:latin typeface="Huawei Sans" panose="020C0503030203020204" pitchFamily="34" charset="0"/>
                </a:rPr>
                <a:t> | </a:t>
              </a:r>
              <a:r>
                <a:rPr lang="en-US" sz="1600" b="1" dirty="0">
                  <a:latin typeface="Huawei Sans" panose="020C0503030203020204" pitchFamily="34" charset="0"/>
                </a:rPr>
                <a:t>implicit-null</a:t>
              </a:r>
              <a:r>
                <a:rPr lang="en-US" sz="1600" dirty="0">
                  <a:latin typeface="Huawei Sans" panose="020C0503030203020204" pitchFamily="34" charset="0"/>
                </a:rPr>
                <a:t> | </a:t>
              </a:r>
              <a:r>
                <a:rPr lang="en-US" sz="1600" b="1" dirty="0">
                  <a:latin typeface="Huawei Sans" panose="020C0503030203020204" pitchFamily="34" charset="0"/>
                </a:rPr>
                <a:t>non-null</a:t>
              </a:r>
              <a:r>
                <a:rPr lang="en-US" sz="1600" dirty="0">
                  <a:latin typeface="Huawei Sans" panose="020C0503030203020204" pitchFamily="34" charset="0"/>
                </a:rPr>
                <a:t> }</a:t>
              </a:r>
            </a:p>
          </p:txBody>
        </p:sp>
      </p:grpSp>
      <p:grpSp>
        <p:nvGrpSpPr>
          <p:cNvPr id="33" name="组合 32"/>
          <p:cNvGrpSpPr/>
          <p:nvPr/>
        </p:nvGrpSpPr>
        <p:grpSpPr>
          <a:xfrm>
            <a:off x="957818" y="1766008"/>
            <a:ext cx="10618224" cy="742601"/>
            <a:chOff x="917097" y="3279983"/>
            <a:chExt cx="10618224" cy="742601"/>
          </a:xfrm>
        </p:grpSpPr>
        <p:sp>
          <p:nvSpPr>
            <p:cNvPr id="34" name="矩形 33"/>
            <p:cNvSpPr/>
            <p:nvPr/>
          </p:nvSpPr>
          <p:spPr>
            <a:xfrm>
              <a:off x="917097" y="3279983"/>
              <a:ext cx="10417179" cy="338554"/>
            </a:xfrm>
            <a:prstGeom prst="rect">
              <a:avLst/>
            </a:prstGeom>
            <a:solidFill>
              <a:srgbClr val="F4FBFE"/>
            </a:solidFill>
            <a:ln>
              <a:solidFill>
                <a:srgbClr val="99DFF9"/>
              </a:solidFill>
            </a:ln>
          </p:spPr>
          <p:txBody>
            <a:bodyPr wrap="square">
              <a:noAutofit/>
            </a:bodyPr>
            <a:lstStyle/>
            <a:p>
              <a:pPr fontAlgn="ctr"/>
              <a:r>
                <a:rPr lang="en-US" sz="1600" dirty="0">
                  <a:latin typeface="Huawei Sans" panose="020C0503030203020204" pitchFamily="34" charset="0"/>
                </a:rPr>
                <a:t>[Huawei-mpls-ldp] </a:t>
              </a:r>
              <a:r>
                <a:rPr lang="en-US" sz="1600" b="1" dirty="0">
                  <a:latin typeface="Huawei Sans" panose="020C0503030203020204" pitchFamily="34" charset="0"/>
                </a:rPr>
                <a:t>label distribution control-mode</a:t>
              </a:r>
              <a:r>
                <a:rPr lang="en-US" sz="1600" dirty="0">
                  <a:latin typeface="Huawei Sans" panose="020C0503030203020204" pitchFamily="34" charset="0"/>
                </a:rPr>
                <a:t> { </a:t>
              </a:r>
              <a:r>
                <a:rPr lang="en-US" sz="1600" b="1" dirty="0">
                  <a:latin typeface="Huawei Sans" panose="020C0503030203020204" pitchFamily="34" charset="0"/>
                </a:rPr>
                <a:t>independent</a:t>
              </a:r>
              <a:r>
                <a:rPr lang="en-US" sz="1600" dirty="0">
                  <a:latin typeface="Huawei Sans" panose="020C0503030203020204" pitchFamily="34" charset="0"/>
                </a:rPr>
                <a:t> | </a:t>
              </a:r>
              <a:r>
                <a:rPr lang="en-US" sz="1600" b="1" dirty="0">
                  <a:latin typeface="Huawei Sans" panose="020C0503030203020204" pitchFamily="34" charset="0"/>
                </a:rPr>
                <a:t>ordered</a:t>
              </a:r>
              <a:r>
                <a:rPr lang="en-US" sz="1600" dirty="0">
                  <a:latin typeface="Huawei Sans" panose="020C0503030203020204" pitchFamily="34" charset="0"/>
                </a:rPr>
                <a:t> }</a:t>
              </a:r>
            </a:p>
          </p:txBody>
        </p:sp>
        <p:sp>
          <p:nvSpPr>
            <p:cNvPr id="36" name="矩形 35"/>
            <p:cNvSpPr/>
            <p:nvPr/>
          </p:nvSpPr>
          <p:spPr>
            <a:xfrm>
              <a:off x="926622" y="3622474"/>
              <a:ext cx="10608699" cy="400110"/>
            </a:xfrm>
            <a:prstGeom prst="rect">
              <a:avLst/>
            </a:prstGeom>
          </p:spPr>
          <p:txBody>
            <a:bodyPr wrap="square">
              <a:noAutofit/>
            </a:bodyPr>
            <a:lstStyle/>
            <a:p>
              <a:pPr fontAlgn="ctr">
                <a:lnSpc>
                  <a:spcPts val="2400"/>
                </a:lnSpc>
              </a:pPr>
              <a:r>
                <a:rPr lang="en-US" sz="1400" dirty="0">
                  <a:latin typeface="Huawei Sans" panose="020C0503030203020204" pitchFamily="34" charset="0"/>
                </a:rPr>
                <a:t>The default LDP label distribution control mode is ordered.</a:t>
              </a:r>
            </a:p>
          </p:txBody>
        </p:sp>
      </p:grpSp>
      <p:sp>
        <p:nvSpPr>
          <p:cNvPr id="38" name="矩形 37"/>
          <p:cNvSpPr/>
          <p:nvPr/>
        </p:nvSpPr>
        <p:spPr>
          <a:xfrm>
            <a:off x="486809" y="1333861"/>
            <a:ext cx="11089232" cy="338554"/>
          </a:xfrm>
          <a:prstGeom prst="rect">
            <a:avLst/>
          </a:prstGeom>
        </p:spPr>
        <p:txBody>
          <a:bodyPr wrap="square">
            <a:noAutofit/>
          </a:bodyPr>
          <a:lstStyle/>
          <a:p>
            <a:pPr marL="342900" indent="-342900" fontAlgn="ctr">
              <a:buFont typeface="+mj-lt"/>
              <a:buAutoNum type="arabicPeriod" startAt="5"/>
            </a:pP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Configure an LDP label distribution control mode.</a:t>
            </a:r>
          </a:p>
        </p:txBody>
      </p:sp>
    </p:spTree>
    <p:extLst>
      <p:ext uri="{BB962C8B-B14F-4D97-AF65-F5344CB8AC3E}">
        <p14:creationId xmlns:p14="http://schemas.microsoft.com/office/powerpoint/2010/main" val="152967873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pPr fontAlgn="ctr"/>
            <a:r>
              <a:rPr lang="en-US" dirty="0">
                <a:latin typeface="Huawei Sans" panose="020C0503030203020204" pitchFamily="34" charset="0"/>
              </a:rPr>
              <a:t>Configuration Examples</a:t>
            </a:r>
          </a:p>
        </p:txBody>
      </p:sp>
      <p:cxnSp>
        <p:nvCxnSpPr>
          <p:cNvPr id="4" name="直接连接符 3"/>
          <p:cNvCxnSpPr/>
          <p:nvPr/>
        </p:nvCxnSpPr>
        <p:spPr>
          <a:xfrm flipV="1">
            <a:off x="2727157" y="2037820"/>
            <a:ext cx="0" cy="4181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2527652" y="2455946"/>
            <a:ext cx="3990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5032551" y="2037820"/>
            <a:ext cx="0" cy="4181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4833046" y="2455946"/>
            <a:ext cx="3990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7313488" y="2037820"/>
            <a:ext cx="0" cy="4181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7113983" y="2455946"/>
            <a:ext cx="3990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9629060" y="2037820"/>
            <a:ext cx="0" cy="4181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9429555" y="2455946"/>
            <a:ext cx="3990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784728" y="1834415"/>
            <a:ext cx="6815951" cy="0"/>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2520209" y="1303818"/>
            <a:ext cx="413896" cy="307777"/>
          </a:xfrm>
          <a:prstGeom prst="rect">
            <a:avLst/>
          </a:prstGeom>
        </p:spPr>
        <p:txBody>
          <a:bodyPr wrap="square">
            <a:noAutofit/>
          </a:bodyPr>
          <a:lstStyle/>
          <a:p>
            <a:pPr algn="ctr" fontAlgn="ctr"/>
            <a:r>
              <a:rPr lang="en-US" sz="1400" b="1" dirty="0">
                <a:latin typeface="Huawei Sans" panose="020C0503030203020204" pitchFamily="34" charset="0"/>
              </a:rPr>
              <a:t>R1</a:t>
            </a:r>
          </a:p>
        </p:txBody>
      </p:sp>
      <p:sp>
        <p:nvSpPr>
          <p:cNvPr id="26" name="矩形 25"/>
          <p:cNvSpPr/>
          <p:nvPr/>
        </p:nvSpPr>
        <p:spPr>
          <a:xfrm>
            <a:off x="4811383" y="1303818"/>
            <a:ext cx="413896" cy="307777"/>
          </a:xfrm>
          <a:prstGeom prst="rect">
            <a:avLst/>
          </a:prstGeom>
        </p:spPr>
        <p:txBody>
          <a:bodyPr wrap="square">
            <a:noAutofit/>
          </a:bodyPr>
          <a:lstStyle/>
          <a:p>
            <a:pPr algn="ctr" fontAlgn="ctr"/>
            <a:r>
              <a:rPr lang="en-US" sz="1400" b="1" dirty="0">
                <a:latin typeface="Huawei Sans" panose="020C0503030203020204" pitchFamily="34" charset="0"/>
              </a:rPr>
              <a:t>R2</a:t>
            </a:r>
          </a:p>
        </p:txBody>
      </p:sp>
      <p:sp>
        <p:nvSpPr>
          <p:cNvPr id="24" name="矩形 23"/>
          <p:cNvSpPr/>
          <p:nvPr/>
        </p:nvSpPr>
        <p:spPr>
          <a:xfrm>
            <a:off x="7102557" y="1303818"/>
            <a:ext cx="413896" cy="307777"/>
          </a:xfrm>
          <a:prstGeom prst="rect">
            <a:avLst/>
          </a:prstGeom>
        </p:spPr>
        <p:txBody>
          <a:bodyPr wrap="square">
            <a:noAutofit/>
          </a:bodyPr>
          <a:lstStyle/>
          <a:p>
            <a:pPr algn="ctr" fontAlgn="ctr"/>
            <a:r>
              <a:rPr lang="en-US" sz="1400" b="1" dirty="0">
                <a:latin typeface="Huawei Sans" panose="020C0503030203020204" pitchFamily="34" charset="0"/>
              </a:rPr>
              <a:t>R3</a:t>
            </a:r>
          </a:p>
        </p:txBody>
      </p:sp>
      <p:sp>
        <p:nvSpPr>
          <p:cNvPr id="22" name="矩形 21"/>
          <p:cNvSpPr/>
          <p:nvPr/>
        </p:nvSpPr>
        <p:spPr>
          <a:xfrm>
            <a:off x="9393731" y="1303818"/>
            <a:ext cx="413896" cy="307777"/>
          </a:xfrm>
          <a:prstGeom prst="rect">
            <a:avLst/>
          </a:prstGeom>
        </p:spPr>
        <p:txBody>
          <a:bodyPr wrap="square">
            <a:noAutofit/>
          </a:bodyPr>
          <a:lstStyle/>
          <a:p>
            <a:pPr algn="ctr" fontAlgn="ctr"/>
            <a:r>
              <a:rPr lang="en-US" sz="1400" b="1" dirty="0">
                <a:latin typeface="Huawei Sans" panose="020C0503030203020204" pitchFamily="34" charset="0"/>
              </a:rPr>
              <a:t>R4</a:t>
            </a:r>
          </a:p>
        </p:txBody>
      </p:sp>
      <p:sp>
        <p:nvSpPr>
          <p:cNvPr id="29" name="矩形 28"/>
          <p:cNvSpPr/>
          <p:nvPr/>
        </p:nvSpPr>
        <p:spPr>
          <a:xfrm>
            <a:off x="2876930" y="1322644"/>
            <a:ext cx="1178528" cy="523220"/>
          </a:xfrm>
          <a:prstGeom prst="rect">
            <a:avLst/>
          </a:prstGeom>
        </p:spPr>
        <p:txBody>
          <a:bodyPr wrap="square">
            <a:noAutofit/>
          </a:bodyPr>
          <a:lstStyle/>
          <a:p>
            <a:pPr fontAlgn="ctr"/>
            <a:r>
              <a:rPr lang="en-US" sz="1400" dirty="0">
                <a:latin typeface="Huawei Sans" panose="020C0503030203020204" pitchFamily="34" charset="0"/>
              </a:rPr>
              <a:t>GE0/0/0</a:t>
            </a:r>
          </a:p>
          <a:p>
            <a:pPr fontAlgn="ctr"/>
            <a:r>
              <a:rPr lang="en-US" sz="1400" dirty="0">
                <a:latin typeface="Huawei Sans" panose="020C0503030203020204" pitchFamily="34" charset="0"/>
              </a:rPr>
              <a:t>10.0.12.1/24</a:t>
            </a:r>
          </a:p>
        </p:txBody>
      </p:sp>
      <p:sp>
        <p:nvSpPr>
          <p:cNvPr id="30" name="矩形 29"/>
          <p:cNvSpPr/>
          <p:nvPr/>
        </p:nvSpPr>
        <p:spPr>
          <a:xfrm>
            <a:off x="5225377" y="1311195"/>
            <a:ext cx="1186543" cy="523220"/>
          </a:xfrm>
          <a:prstGeom prst="rect">
            <a:avLst/>
          </a:prstGeom>
        </p:spPr>
        <p:txBody>
          <a:bodyPr wrap="square">
            <a:noAutofit/>
          </a:bodyPr>
          <a:lstStyle/>
          <a:p>
            <a:pPr fontAlgn="ctr"/>
            <a:r>
              <a:rPr lang="en-US" sz="1400" dirty="0">
                <a:latin typeface="Huawei Sans" panose="020C0503030203020204" pitchFamily="34" charset="0"/>
              </a:rPr>
              <a:t>GE0/0/1</a:t>
            </a:r>
          </a:p>
          <a:p>
            <a:pPr fontAlgn="ctr"/>
            <a:r>
              <a:rPr lang="en-US" sz="1400" dirty="0">
                <a:latin typeface="Huawei Sans" panose="020C0503030203020204" pitchFamily="34" charset="0"/>
              </a:rPr>
              <a:t>10.0.23.2/24</a:t>
            </a:r>
          </a:p>
        </p:txBody>
      </p:sp>
      <p:sp>
        <p:nvSpPr>
          <p:cNvPr id="31" name="矩形 30"/>
          <p:cNvSpPr/>
          <p:nvPr/>
        </p:nvSpPr>
        <p:spPr>
          <a:xfrm rot="19349768">
            <a:off x="1118321" y="1682713"/>
            <a:ext cx="1381777" cy="584126"/>
          </a:xfrm>
          <a:prstGeom prst="rect">
            <a:avLst/>
          </a:prstGeom>
        </p:spPr>
        <p:txBody>
          <a:bodyPr wrap="square">
            <a:noAutofit/>
          </a:bodyPr>
          <a:lstStyle/>
          <a:p>
            <a:pPr algn="r" fontAlgn="ctr"/>
            <a:r>
              <a:rPr lang="en-US" sz="1200" dirty="0">
                <a:latin typeface="Huawei Sans" panose="020C0503030203020204" pitchFamily="34" charset="0"/>
              </a:rPr>
              <a:t>GE0/0/1</a:t>
            </a:r>
          </a:p>
          <a:p>
            <a:pPr algn="r" fontAlgn="ctr"/>
            <a:r>
              <a:rPr lang="en-US" sz="1200" dirty="0" smtClean="0">
                <a:latin typeface="Huawei Sans" panose="020C0503030203020204" pitchFamily="34" charset="0"/>
              </a:rPr>
              <a:t>192.168.1.254/24</a:t>
            </a:r>
            <a:endParaRPr lang="en-US" sz="1200" dirty="0">
              <a:latin typeface="Huawei Sans" panose="020C0503030203020204" pitchFamily="34" charset="0"/>
            </a:endParaRPr>
          </a:p>
        </p:txBody>
      </p:sp>
      <p:sp>
        <p:nvSpPr>
          <p:cNvPr id="32" name="矩形 31"/>
          <p:cNvSpPr/>
          <p:nvPr/>
        </p:nvSpPr>
        <p:spPr>
          <a:xfrm>
            <a:off x="5930806" y="1854404"/>
            <a:ext cx="1178528" cy="523220"/>
          </a:xfrm>
          <a:prstGeom prst="rect">
            <a:avLst/>
          </a:prstGeom>
        </p:spPr>
        <p:txBody>
          <a:bodyPr wrap="square">
            <a:noAutofit/>
          </a:bodyPr>
          <a:lstStyle/>
          <a:p>
            <a:pPr algn="r" fontAlgn="ctr"/>
            <a:r>
              <a:rPr lang="en-US" sz="1400" dirty="0">
                <a:latin typeface="Huawei Sans" panose="020C0503030203020204" pitchFamily="34" charset="0"/>
              </a:rPr>
              <a:t>GE0/0/0</a:t>
            </a:r>
          </a:p>
          <a:p>
            <a:pPr algn="r" fontAlgn="ctr"/>
            <a:r>
              <a:rPr lang="en-US" sz="1400" dirty="0">
                <a:latin typeface="Huawei Sans" panose="020C0503030203020204" pitchFamily="34" charset="0"/>
              </a:rPr>
              <a:t>10.0.23.3/24</a:t>
            </a:r>
          </a:p>
        </p:txBody>
      </p:sp>
      <p:sp>
        <p:nvSpPr>
          <p:cNvPr id="33" name="矩形 32"/>
          <p:cNvSpPr/>
          <p:nvPr/>
        </p:nvSpPr>
        <p:spPr>
          <a:xfrm>
            <a:off x="7512993" y="1303818"/>
            <a:ext cx="1178528" cy="523220"/>
          </a:xfrm>
          <a:prstGeom prst="rect">
            <a:avLst/>
          </a:prstGeom>
        </p:spPr>
        <p:txBody>
          <a:bodyPr wrap="square">
            <a:noAutofit/>
          </a:bodyPr>
          <a:lstStyle/>
          <a:p>
            <a:pPr fontAlgn="ctr"/>
            <a:r>
              <a:rPr lang="en-US" sz="1400" dirty="0">
                <a:latin typeface="Huawei Sans" panose="020C0503030203020204" pitchFamily="34" charset="0"/>
              </a:rPr>
              <a:t>GE0/0/1</a:t>
            </a:r>
          </a:p>
          <a:p>
            <a:pPr fontAlgn="ctr"/>
            <a:r>
              <a:rPr lang="en-US" sz="1400" dirty="0">
                <a:latin typeface="Huawei Sans" panose="020C0503030203020204" pitchFamily="34" charset="0"/>
              </a:rPr>
              <a:t>10.0.34.3/24</a:t>
            </a:r>
          </a:p>
        </p:txBody>
      </p:sp>
      <p:sp>
        <p:nvSpPr>
          <p:cNvPr id="34" name="矩形 33"/>
          <p:cNvSpPr/>
          <p:nvPr/>
        </p:nvSpPr>
        <p:spPr>
          <a:xfrm>
            <a:off x="8211743" y="1854404"/>
            <a:ext cx="1178528" cy="523220"/>
          </a:xfrm>
          <a:prstGeom prst="rect">
            <a:avLst/>
          </a:prstGeom>
        </p:spPr>
        <p:txBody>
          <a:bodyPr wrap="square">
            <a:noAutofit/>
          </a:bodyPr>
          <a:lstStyle/>
          <a:p>
            <a:pPr algn="r" fontAlgn="ctr"/>
            <a:r>
              <a:rPr lang="en-US" sz="1400" dirty="0">
                <a:latin typeface="Huawei Sans" panose="020C0503030203020204" pitchFamily="34" charset="0"/>
              </a:rPr>
              <a:t>GE0/0/0</a:t>
            </a:r>
          </a:p>
          <a:p>
            <a:pPr algn="r" fontAlgn="ctr"/>
            <a:r>
              <a:rPr lang="en-US" sz="1400" dirty="0">
                <a:latin typeface="Huawei Sans" panose="020C0503030203020204" pitchFamily="34" charset="0"/>
              </a:rPr>
              <a:t>10.0.34.4/24</a:t>
            </a:r>
          </a:p>
        </p:txBody>
      </p:sp>
      <p:sp>
        <p:nvSpPr>
          <p:cNvPr id="35" name="矩形 34"/>
          <p:cNvSpPr/>
          <p:nvPr/>
        </p:nvSpPr>
        <p:spPr>
          <a:xfrm>
            <a:off x="2184380" y="2477362"/>
            <a:ext cx="1085555" cy="523220"/>
          </a:xfrm>
          <a:prstGeom prst="rect">
            <a:avLst/>
          </a:prstGeom>
        </p:spPr>
        <p:txBody>
          <a:bodyPr wrap="square">
            <a:noAutofit/>
          </a:bodyPr>
          <a:lstStyle/>
          <a:p>
            <a:pPr algn="ctr" fontAlgn="ctr"/>
            <a:r>
              <a:rPr lang="en-US" sz="1400" dirty="0">
                <a:latin typeface="Huawei Sans" panose="020C0503030203020204" pitchFamily="34" charset="0"/>
              </a:rPr>
              <a:t>Loopback0</a:t>
            </a:r>
          </a:p>
          <a:p>
            <a:pPr algn="ctr" fontAlgn="ctr"/>
            <a:r>
              <a:rPr lang="en-US" sz="1400" dirty="0">
                <a:latin typeface="Huawei Sans" panose="020C0503030203020204" pitchFamily="34" charset="0"/>
              </a:rPr>
              <a:t>10.0.1.1/32</a:t>
            </a:r>
          </a:p>
        </p:txBody>
      </p:sp>
      <p:sp>
        <p:nvSpPr>
          <p:cNvPr id="36" name="矩形 35"/>
          <p:cNvSpPr/>
          <p:nvPr/>
        </p:nvSpPr>
        <p:spPr>
          <a:xfrm>
            <a:off x="4489774" y="2477362"/>
            <a:ext cx="1085555" cy="523220"/>
          </a:xfrm>
          <a:prstGeom prst="rect">
            <a:avLst/>
          </a:prstGeom>
        </p:spPr>
        <p:txBody>
          <a:bodyPr wrap="square">
            <a:noAutofit/>
          </a:bodyPr>
          <a:lstStyle/>
          <a:p>
            <a:pPr algn="ctr" fontAlgn="ctr"/>
            <a:r>
              <a:rPr lang="en-US" sz="1400" dirty="0">
                <a:latin typeface="Huawei Sans" panose="020C0503030203020204" pitchFamily="34" charset="0"/>
              </a:rPr>
              <a:t>Loopback0</a:t>
            </a:r>
          </a:p>
          <a:p>
            <a:pPr algn="ctr" fontAlgn="ctr"/>
            <a:r>
              <a:rPr lang="en-US" sz="1400" dirty="0">
                <a:latin typeface="Huawei Sans" panose="020C0503030203020204" pitchFamily="34" charset="0"/>
              </a:rPr>
              <a:t>10.0.2.2/32</a:t>
            </a:r>
          </a:p>
        </p:txBody>
      </p:sp>
      <p:sp>
        <p:nvSpPr>
          <p:cNvPr id="37" name="矩形 36"/>
          <p:cNvSpPr/>
          <p:nvPr/>
        </p:nvSpPr>
        <p:spPr>
          <a:xfrm>
            <a:off x="6795168" y="2477362"/>
            <a:ext cx="1085555" cy="523220"/>
          </a:xfrm>
          <a:prstGeom prst="rect">
            <a:avLst/>
          </a:prstGeom>
        </p:spPr>
        <p:txBody>
          <a:bodyPr wrap="square">
            <a:noAutofit/>
          </a:bodyPr>
          <a:lstStyle/>
          <a:p>
            <a:pPr algn="ctr" fontAlgn="ctr"/>
            <a:r>
              <a:rPr lang="en-US" sz="1400" dirty="0">
                <a:latin typeface="Huawei Sans" panose="020C0503030203020204" pitchFamily="34" charset="0"/>
              </a:rPr>
              <a:t>Loopback0</a:t>
            </a:r>
          </a:p>
          <a:p>
            <a:pPr algn="ctr" fontAlgn="ctr"/>
            <a:r>
              <a:rPr lang="en-US" sz="1400" dirty="0">
                <a:latin typeface="Huawei Sans" panose="020C0503030203020204" pitchFamily="34" charset="0"/>
              </a:rPr>
              <a:t>10.0.3.3/32</a:t>
            </a:r>
          </a:p>
        </p:txBody>
      </p:sp>
      <p:sp>
        <p:nvSpPr>
          <p:cNvPr id="38" name="矩形 37"/>
          <p:cNvSpPr/>
          <p:nvPr/>
        </p:nvSpPr>
        <p:spPr>
          <a:xfrm>
            <a:off x="9100562" y="2477362"/>
            <a:ext cx="1085555" cy="523220"/>
          </a:xfrm>
          <a:prstGeom prst="rect">
            <a:avLst/>
          </a:prstGeom>
        </p:spPr>
        <p:txBody>
          <a:bodyPr wrap="square">
            <a:noAutofit/>
          </a:bodyPr>
          <a:lstStyle/>
          <a:p>
            <a:pPr algn="ctr" fontAlgn="ctr"/>
            <a:r>
              <a:rPr lang="en-US" sz="1400" dirty="0">
                <a:latin typeface="Huawei Sans" panose="020C0503030203020204" pitchFamily="34" charset="0"/>
              </a:rPr>
              <a:t>Loopback0</a:t>
            </a:r>
          </a:p>
          <a:p>
            <a:pPr algn="ctr" fontAlgn="ctr"/>
            <a:r>
              <a:rPr lang="en-US" sz="1400" dirty="0">
                <a:latin typeface="Huawei Sans" panose="020C0503030203020204" pitchFamily="34" charset="0"/>
              </a:rPr>
              <a:t>10.4.4.4/32</a:t>
            </a:r>
          </a:p>
        </p:txBody>
      </p:sp>
      <p:pic>
        <p:nvPicPr>
          <p:cNvPr id="4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4782050" y="1622545"/>
            <a:ext cx="501002" cy="423740"/>
          </a:xfrm>
          <a:prstGeom prst="rect">
            <a:avLst/>
          </a:prstGeom>
          <a:noFill/>
        </p:spPr>
      </p:pic>
      <p:pic>
        <p:nvPicPr>
          <p:cNvPr id="4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2452047" y="1622545"/>
            <a:ext cx="501002" cy="423740"/>
          </a:xfrm>
          <a:prstGeom prst="rect">
            <a:avLst/>
          </a:prstGeom>
          <a:noFill/>
        </p:spPr>
      </p:pic>
      <p:pic>
        <p:nvPicPr>
          <p:cNvPr id="4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7057274" y="1622545"/>
            <a:ext cx="501002" cy="423740"/>
          </a:xfrm>
          <a:prstGeom prst="rect">
            <a:avLst/>
          </a:prstGeom>
          <a:noFill/>
        </p:spPr>
      </p:pic>
      <p:pic>
        <p:nvPicPr>
          <p:cNvPr id="4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9386071" y="1622545"/>
            <a:ext cx="501002" cy="423740"/>
          </a:xfrm>
          <a:prstGeom prst="rect">
            <a:avLst/>
          </a:prstGeom>
          <a:noFill/>
        </p:spPr>
      </p:pic>
      <p:sp>
        <p:nvSpPr>
          <p:cNvPr id="44" name="文本框 43"/>
          <p:cNvSpPr txBox="1"/>
          <p:nvPr/>
        </p:nvSpPr>
        <p:spPr>
          <a:xfrm>
            <a:off x="602865" y="4149377"/>
            <a:ext cx="11179676" cy="1457861"/>
          </a:xfrm>
          <a:prstGeom prst="rect">
            <a:avLst/>
          </a:prstGeom>
          <a:noFill/>
        </p:spPr>
        <p:txBody>
          <a:bodyPr wrap="square" rtlCol="0">
            <a:noAutofit/>
          </a:bodyPr>
          <a:lstStyle/>
          <a:p>
            <a:pPr fontAlgn="ctr">
              <a:lnSpc>
                <a:spcPct val="130000"/>
              </a:lnSpc>
            </a:pPr>
            <a:r>
              <a:rPr lang="en-US" sz="1600" b="1" dirty="0">
                <a:latin typeface="Huawei Sans" panose="020C0503030203020204" pitchFamily="34" charset="0"/>
              </a:rPr>
              <a:t>Scenario</a:t>
            </a:r>
            <a:r>
              <a:rPr lang="en-US" sz="1600" dirty="0">
                <a:latin typeface="Huawei Sans" panose="020C0503030203020204" pitchFamily="34" charset="0"/>
              </a:rPr>
              <a:t>: R1, R2, R3, and R4 run an IGP to implement IP interworking.</a:t>
            </a:r>
          </a:p>
          <a:p>
            <a:pPr fontAlgn="ctr">
              <a:lnSpc>
                <a:spcPct val="130000"/>
              </a:lnSpc>
            </a:pPr>
            <a:r>
              <a:rPr lang="en-US" sz="1600" b="1" dirty="0">
                <a:latin typeface="Huawei Sans" panose="020C0503030203020204" pitchFamily="34" charset="0"/>
              </a:rPr>
              <a:t>Requirement</a:t>
            </a:r>
            <a:r>
              <a:rPr lang="en-US" sz="1600" dirty="0">
                <a:latin typeface="Huawei Sans" panose="020C0503030203020204" pitchFamily="34" charset="0"/>
              </a:rPr>
              <a:t>: Configure MPLS and LDP to implement mutual access between the network segments 192.168.1.0/24 and 192.168.4.0/24 through MPLS forwarding.</a:t>
            </a:r>
          </a:p>
          <a:p>
            <a:pPr fontAlgn="ctr">
              <a:lnSpc>
                <a:spcPct val="130000"/>
              </a:lnSpc>
            </a:pPr>
            <a:endParaRPr lang="en-US" sz="1600" dirty="0">
              <a:latin typeface="Huawei Sans" panose="020C0503030203020204" pitchFamily="34" charset="0"/>
            </a:endParaRPr>
          </a:p>
        </p:txBody>
      </p:sp>
      <p:sp>
        <p:nvSpPr>
          <p:cNvPr id="45" name="TextBox 123"/>
          <p:cNvSpPr txBox="1"/>
          <p:nvPr/>
        </p:nvSpPr>
        <p:spPr>
          <a:xfrm>
            <a:off x="367431" y="2781390"/>
            <a:ext cx="1667273" cy="646331"/>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PC1</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IP:192.168.1.1/24</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GW:192.168.1.254</a:t>
            </a:r>
          </a:p>
        </p:txBody>
      </p:sp>
      <p:pic>
        <p:nvPicPr>
          <p:cNvPr id="46" name="图片 45" descr="PC.png"/>
          <p:cNvPicPr>
            <a:picLocks noChangeAspect="1"/>
          </p:cNvPicPr>
          <p:nvPr/>
        </p:nvPicPr>
        <p:blipFill>
          <a:blip r:embed="rId4" cstate="print"/>
          <a:stretch>
            <a:fillRect/>
          </a:stretch>
        </p:blipFill>
        <p:spPr>
          <a:xfrm>
            <a:off x="931537" y="2396033"/>
            <a:ext cx="539063" cy="414000"/>
          </a:xfrm>
          <a:prstGeom prst="rect">
            <a:avLst/>
          </a:prstGeom>
        </p:spPr>
      </p:pic>
      <p:cxnSp>
        <p:nvCxnSpPr>
          <p:cNvPr id="48" name="直接连接符 47"/>
          <p:cNvCxnSpPr>
            <a:stCxn id="46" idx="3"/>
            <a:endCxn id="41" idx="1"/>
          </p:cNvCxnSpPr>
          <p:nvPr/>
        </p:nvCxnSpPr>
        <p:spPr>
          <a:xfrm flipV="1">
            <a:off x="1470600" y="1834415"/>
            <a:ext cx="981447" cy="7686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64" idx="1"/>
            <a:endCxn id="43" idx="3"/>
          </p:cNvCxnSpPr>
          <p:nvPr/>
        </p:nvCxnSpPr>
        <p:spPr>
          <a:xfrm flipH="1" flipV="1">
            <a:off x="9887073" y="1834415"/>
            <a:ext cx="918424" cy="7686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3" name="TextBox 123"/>
          <p:cNvSpPr txBox="1"/>
          <p:nvPr/>
        </p:nvSpPr>
        <p:spPr>
          <a:xfrm>
            <a:off x="10241391" y="2822953"/>
            <a:ext cx="1667273" cy="646331"/>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PC2</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IP:192.168.4.1/24</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GW:192.168.4.254</a:t>
            </a:r>
          </a:p>
        </p:txBody>
      </p:sp>
      <p:pic>
        <p:nvPicPr>
          <p:cNvPr id="64" name="图片 63" descr="PC.png"/>
          <p:cNvPicPr>
            <a:picLocks noChangeAspect="1"/>
          </p:cNvPicPr>
          <p:nvPr/>
        </p:nvPicPr>
        <p:blipFill>
          <a:blip r:embed="rId4" cstate="print"/>
          <a:stretch>
            <a:fillRect/>
          </a:stretch>
        </p:blipFill>
        <p:spPr>
          <a:xfrm>
            <a:off x="10805497" y="2396033"/>
            <a:ext cx="539063" cy="414000"/>
          </a:xfrm>
          <a:prstGeom prst="rect">
            <a:avLst/>
          </a:prstGeom>
        </p:spPr>
      </p:pic>
      <p:sp>
        <p:nvSpPr>
          <p:cNvPr id="70" name="矩形 69"/>
          <p:cNvSpPr/>
          <p:nvPr/>
        </p:nvSpPr>
        <p:spPr>
          <a:xfrm rot="2337062">
            <a:off x="9736445" y="1657548"/>
            <a:ext cx="1399435" cy="461665"/>
          </a:xfrm>
          <a:prstGeom prst="rect">
            <a:avLst/>
          </a:prstGeom>
        </p:spPr>
        <p:txBody>
          <a:bodyPr wrap="square">
            <a:noAutofit/>
          </a:bodyPr>
          <a:lstStyle/>
          <a:p>
            <a:pPr fontAlgn="ctr"/>
            <a:r>
              <a:rPr lang="en-US" sz="1200" dirty="0">
                <a:latin typeface="Huawei Sans" panose="020C0503030203020204" pitchFamily="34" charset="0"/>
              </a:rPr>
              <a:t>GE0/0/1</a:t>
            </a:r>
          </a:p>
          <a:p>
            <a:pPr fontAlgn="ctr"/>
            <a:r>
              <a:rPr lang="en-US" sz="1200" dirty="0" smtClean="0">
                <a:latin typeface="Huawei Sans" panose="020C0503030203020204" pitchFamily="34" charset="0"/>
              </a:rPr>
              <a:t>192.168.4.254/24</a:t>
            </a:r>
            <a:endParaRPr lang="en-US" sz="1200" dirty="0">
              <a:latin typeface="Huawei Sans" panose="020C0503030203020204" pitchFamily="34" charset="0"/>
            </a:endParaRPr>
          </a:p>
        </p:txBody>
      </p:sp>
      <p:sp>
        <p:nvSpPr>
          <p:cNvPr id="39" name="矩形 38"/>
          <p:cNvSpPr/>
          <p:nvPr/>
        </p:nvSpPr>
        <p:spPr>
          <a:xfrm>
            <a:off x="3632855" y="1854404"/>
            <a:ext cx="1178528" cy="523220"/>
          </a:xfrm>
          <a:prstGeom prst="rect">
            <a:avLst/>
          </a:prstGeom>
        </p:spPr>
        <p:txBody>
          <a:bodyPr wrap="square">
            <a:noAutofit/>
          </a:bodyPr>
          <a:lstStyle/>
          <a:p>
            <a:pPr algn="r" fontAlgn="ctr"/>
            <a:r>
              <a:rPr lang="en-US" sz="1400" dirty="0">
                <a:latin typeface="Huawei Sans" panose="020C0503030203020204" pitchFamily="34" charset="0"/>
              </a:rPr>
              <a:t>GE0/0/0</a:t>
            </a:r>
          </a:p>
          <a:p>
            <a:pPr algn="r" fontAlgn="ctr"/>
            <a:r>
              <a:rPr lang="en-US" sz="1400" dirty="0">
                <a:latin typeface="Huawei Sans" panose="020C0503030203020204" pitchFamily="34" charset="0"/>
              </a:rPr>
              <a:t>10.0.12.2/24</a:t>
            </a:r>
          </a:p>
        </p:txBody>
      </p:sp>
    </p:spTree>
    <p:extLst>
      <p:ext uri="{BB962C8B-B14F-4D97-AF65-F5344CB8AC3E}">
        <p14:creationId xmlns:p14="http://schemas.microsoft.com/office/powerpoint/2010/main" val="178065296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pPr fontAlgn="ctr"/>
            <a:r>
              <a:rPr lang="en-US" dirty="0">
                <a:latin typeface="Huawei Sans" panose="020C0503030203020204" pitchFamily="34" charset="0"/>
              </a:rPr>
              <a:t>Configuration Procedure (1)</a:t>
            </a:r>
          </a:p>
        </p:txBody>
      </p:sp>
      <p:cxnSp>
        <p:nvCxnSpPr>
          <p:cNvPr id="4" name="直接连接符 3"/>
          <p:cNvCxnSpPr/>
          <p:nvPr/>
        </p:nvCxnSpPr>
        <p:spPr>
          <a:xfrm flipV="1">
            <a:off x="2727157" y="2037820"/>
            <a:ext cx="0" cy="4181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2527652" y="2455946"/>
            <a:ext cx="3990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5032551" y="2037820"/>
            <a:ext cx="0" cy="4181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4833046" y="2455946"/>
            <a:ext cx="3990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7313488" y="2037820"/>
            <a:ext cx="0" cy="4181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7113983" y="2455946"/>
            <a:ext cx="3990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9629060" y="2037820"/>
            <a:ext cx="0" cy="4181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9429555" y="2455946"/>
            <a:ext cx="3990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784728" y="1834415"/>
            <a:ext cx="6815951" cy="0"/>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2520209" y="1303818"/>
            <a:ext cx="413896" cy="307777"/>
          </a:xfrm>
          <a:prstGeom prst="rect">
            <a:avLst/>
          </a:prstGeom>
        </p:spPr>
        <p:txBody>
          <a:bodyPr wrap="square">
            <a:noAutofit/>
          </a:bodyPr>
          <a:lstStyle/>
          <a:p>
            <a:pPr algn="ctr" fontAlgn="ctr"/>
            <a:r>
              <a:rPr lang="en-US" sz="1400" b="1" dirty="0">
                <a:latin typeface="Huawei Sans" panose="020C0503030203020204" pitchFamily="34" charset="0"/>
              </a:rPr>
              <a:t>R1</a:t>
            </a:r>
          </a:p>
        </p:txBody>
      </p:sp>
      <p:sp>
        <p:nvSpPr>
          <p:cNvPr id="26" name="矩形 25"/>
          <p:cNvSpPr/>
          <p:nvPr/>
        </p:nvSpPr>
        <p:spPr>
          <a:xfrm>
            <a:off x="4811383" y="1303818"/>
            <a:ext cx="413896" cy="307777"/>
          </a:xfrm>
          <a:prstGeom prst="rect">
            <a:avLst/>
          </a:prstGeom>
        </p:spPr>
        <p:txBody>
          <a:bodyPr wrap="square">
            <a:noAutofit/>
          </a:bodyPr>
          <a:lstStyle/>
          <a:p>
            <a:pPr algn="ctr" fontAlgn="ctr"/>
            <a:r>
              <a:rPr lang="en-US" sz="1400" b="1" dirty="0">
                <a:latin typeface="Huawei Sans" panose="020C0503030203020204" pitchFamily="34" charset="0"/>
              </a:rPr>
              <a:t>R2</a:t>
            </a:r>
          </a:p>
        </p:txBody>
      </p:sp>
      <p:sp>
        <p:nvSpPr>
          <p:cNvPr id="24" name="矩形 23"/>
          <p:cNvSpPr/>
          <p:nvPr/>
        </p:nvSpPr>
        <p:spPr>
          <a:xfrm>
            <a:off x="7102557" y="1303818"/>
            <a:ext cx="413896" cy="307777"/>
          </a:xfrm>
          <a:prstGeom prst="rect">
            <a:avLst/>
          </a:prstGeom>
        </p:spPr>
        <p:txBody>
          <a:bodyPr wrap="square">
            <a:noAutofit/>
          </a:bodyPr>
          <a:lstStyle/>
          <a:p>
            <a:pPr algn="ctr" fontAlgn="ctr"/>
            <a:r>
              <a:rPr lang="en-US" sz="1400" b="1" dirty="0">
                <a:latin typeface="Huawei Sans" panose="020C0503030203020204" pitchFamily="34" charset="0"/>
              </a:rPr>
              <a:t>R3</a:t>
            </a:r>
          </a:p>
        </p:txBody>
      </p:sp>
      <p:sp>
        <p:nvSpPr>
          <p:cNvPr id="22" name="矩形 21"/>
          <p:cNvSpPr/>
          <p:nvPr/>
        </p:nvSpPr>
        <p:spPr>
          <a:xfrm>
            <a:off x="9393731" y="1303818"/>
            <a:ext cx="413896" cy="307777"/>
          </a:xfrm>
          <a:prstGeom prst="rect">
            <a:avLst/>
          </a:prstGeom>
        </p:spPr>
        <p:txBody>
          <a:bodyPr wrap="square">
            <a:noAutofit/>
          </a:bodyPr>
          <a:lstStyle/>
          <a:p>
            <a:pPr algn="ctr" fontAlgn="ctr"/>
            <a:r>
              <a:rPr lang="en-US" sz="1400" b="1" dirty="0">
                <a:latin typeface="Huawei Sans" panose="020C0503030203020204" pitchFamily="34" charset="0"/>
              </a:rPr>
              <a:t>R4</a:t>
            </a:r>
          </a:p>
        </p:txBody>
      </p:sp>
      <p:sp>
        <p:nvSpPr>
          <p:cNvPr id="29" name="矩形 28"/>
          <p:cNvSpPr/>
          <p:nvPr/>
        </p:nvSpPr>
        <p:spPr>
          <a:xfrm>
            <a:off x="2876930" y="1322644"/>
            <a:ext cx="1178528" cy="523220"/>
          </a:xfrm>
          <a:prstGeom prst="rect">
            <a:avLst/>
          </a:prstGeom>
        </p:spPr>
        <p:txBody>
          <a:bodyPr wrap="square">
            <a:noAutofit/>
          </a:bodyPr>
          <a:lstStyle/>
          <a:p>
            <a:pPr fontAlgn="ctr"/>
            <a:r>
              <a:rPr lang="en-US" sz="1400" dirty="0">
                <a:latin typeface="Huawei Sans" panose="020C0503030203020204" pitchFamily="34" charset="0"/>
              </a:rPr>
              <a:t>GE0/0/0</a:t>
            </a:r>
          </a:p>
          <a:p>
            <a:pPr fontAlgn="ctr"/>
            <a:r>
              <a:rPr lang="en-US" sz="1400" dirty="0">
                <a:latin typeface="Huawei Sans" panose="020C0503030203020204" pitchFamily="34" charset="0"/>
              </a:rPr>
              <a:t>10.0.12.1/24</a:t>
            </a:r>
          </a:p>
        </p:txBody>
      </p:sp>
      <p:sp>
        <p:nvSpPr>
          <p:cNvPr id="30" name="矩形 29"/>
          <p:cNvSpPr/>
          <p:nvPr/>
        </p:nvSpPr>
        <p:spPr>
          <a:xfrm>
            <a:off x="3632855" y="1854404"/>
            <a:ext cx="1178528" cy="523220"/>
          </a:xfrm>
          <a:prstGeom prst="rect">
            <a:avLst/>
          </a:prstGeom>
        </p:spPr>
        <p:txBody>
          <a:bodyPr wrap="square">
            <a:noAutofit/>
          </a:bodyPr>
          <a:lstStyle/>
          <a:p>
            <a:pPr algn="r" fontAlgn="ctr"/>
            <a:r>
              <a:rPr lang="en-US" sz="1400" dirty="0">
                <a:latin typeface="Huawei Sans" panose="020C0503030203020204" pitchFamily="34" charset="0"/>
              </a:rPr>
              <a:t>GE0/0/0</a:t>
            </a:r>
          </a:p>
          <a:p>
            <a:pPr algn="r" fontAlgn="ctr"/>
            <a:r>
              <a:rPr lang="en-US" sz="1400" dirty="0">
                <a:latin typeface="Huawei Sans" panose="020C0503030203020204" pitchFamily="34" charset="0"/>
              </a:rPr>
              <a:t>10.0.12.2/24</a:t>
            </a:r>
          </a:p>
        </p:txBody>
      </p:sp>
      <p:sp>
        <p:nvSpPr>
          <p:cNvPr id="32" name="矩形 31"/>
          <p:cNvSpPr/>
          <p:nvPr/>
        </p:nvSpPr>
        <p:spPr>
          <a:xfrm>
            <a:off x="5930806" y="1854404"/>
            <a:ext cx="1178528" cy="523220"/>
          </a:xfrm>
          <a:prstGeom prst="rect">
            <a:avLst/>
          </a:prstGeom>
        </p:spPr>
        <p:txBody>
          <a:bodyPr wrap="square">
            <a:noAutofit/>
          </a:bodyPr>
          <a:lstStyle/>
          <a:p>
            <a:pPr algn="r" fontAlgn="ctr"/>
            <a:r>
              <a:rPr lang="en-US" sz="1400" dirty="0">
                <a:latin typeface="Huawei Sans" panose="020C0503030203020204" pitchFamily="34" charset="0"/>
              </a:rPr>
              <a:t>GE0/0/0</a:t>
            </a:r>
          </a:p>
          <a:p>
            <a:pPr algn="r" fontAlgn="ctr"/>
            <a:r>
              <a:rPr lang="en-US" sz="1400" dirty="0">
                <a:latin typeface="Huawei Sans" panose="020C0503030203020204" pitchFamily="34" charset="0"/>
              </a:rPr>
              <a:t>10.0.23.3/24</a:t>
            </a:r>
          </a:p>
        </p:txBody>
      </p:sp>
      <p:sp>
        <p:nvSpPr>
          <p:cNvPr id="33" name="矩形 32"/>
          <p:cNvSpPr/>
          <p:nvPr/>
        </p:nvSpPr>
        <p:spPr>
          <a:xfrm>
            <a:off x="7512993" y="1303818"/>
            <a:ext cx="1178528" cy="523220"/>
          </a:xfrm>
          <a:prstGeom prst="rect">
            <a:avLst/>
          </a:prstGeom>
        </p:spPr>
        <p:txBody>
          <a:bodyPr wrap="square">
            <a:noAutofit/>
          </a:bodyPr>
          <a:lstStyle/>
          <a:p>
            <a:pPr fontAlgn="ctr"/>
            <a:r>
              <a:rPr lang="en-US" sz="1400" dirty="0">
                <a:latin typeface="Huawei Sans" panose="020C0503030203020204" pitchFamily="34" charset="0"/>
              </a:rPr>
              <a:t>GE0/0/1</a:t>
            </a:r>
          </a:p>
          <a:p>
            <a:pPr fontAlgn="ctr"/>
            <a:r>
              <a:rPr lang="en-US" sz="1400" dirty="0">
                <a:latin typeface="Huawei Sans" panose="020C0503030203020204" pitchFamily="34" charset="0"/>
              </a:rPr>
              <a:t>10.0.34.3/24</a:t>
            </a:r>
          </a:p>
        </p:txBody>
      </p:sp>
      <p:sp>
        <p:nvSpPr>
          <p:cNvPr id="34" name="矩形 33"/>
          <p:cNvSpPr/>
          <p:nvPr/>
        </p:nvSpPr>
        <p:spPr>
          <a:xfrm>
            <a:off x="8211743" y="1854404"/>
            <a:ext cx="1178528" cy="523220"/>
          </a:xfrm>
          <a:prstGeom prst="rect">
            <a:avLst/>
          </a:prstGeom>
        </p:spPr>
        <p:txBody>
          <a:bodyPr wrap="square">
            <a:noAutofit/>
          </a:bodyPr>
          <a:lstStyle/>
          <a:p>
            <a:pPr algn="r" fontAlgn="ctr"/>
            <a:r>
              <a:rPr lang="en-US" sz="1400" dirty="0">
                <a:latin typeface="Huawei Sans" panose="020C0503030203020204" pitchFamily="34" charset="0"/>
              </a:rPr>
              <a:t>GE0/0/0</a:t>
            </a:r>
          </a:p>
          <a:p>
            <a:pPr algn="r" fontAlgn="ctr"/>
            <a:r>
              <a:rPr lang="en-US" sz="1400" dirty="0">
                <a:latin typeface="Huawei Sans" panose="020C0503030203020204" pitchFamily="34" charset="0"/>
              </a:rPr>
              <a:t>10.0.34.4/24</a:t>
            </a:r>
          </a:p>
        </p:txBody>
      </p:sp>
      <p:sp>
        <p:nvSpPr>
          <p:cNvPr id="35" name="矩形 34"/>
          <p:cNvSpPr/>
          <p:nvPr/>
        </p:nvSpPr>
        <p:spPr>
          <a:xfrm>
            <a:off x="2184380" y="2477362"/>
            <a:ext cx="1085555" cy="523220"/>
          </a:xfrm>
          <a:prstGeom prst="rect">
            <a:avLst/>
          </a:prstGeom>
        </p:spPr>
        <p:txBody>
          <a:bodyPr wrap="square">
            <a:noAutofit/>
          </a:bodyPr>
          <a:lstStyle/>
          <a:p>
            <a:pPr algn="ctr" fontAlgn="ctr"/>
            <a:r>
              <a:rPr lang="en-US" sz="1400" dirty="0">
                <a:latin typeface="Huawei Sans" panose="020C0503030203020204" pitchFamily="34" charset="0"/>
              </a:rPr>
              <a:t>Loopback0</a:t>
            </a:r>
          </a:p>
          <a:p>
            <a:pPr algn="ctr" fontAlgn="ctr"/>
            <a:r>
              <a:rPr lang="en-US" sz="1400" dirty="0">
                <a:latin typeface="Huawei Sans" panose="020C0503030203020204" pitchFamily="34" charset="0"/>
              </a:rPr>
              <a:t>10.0.1.1/32</a:t>
            </a:r>
          </a:p>
        </p:txBody>
      </p:sp>
      <p:sp>
        <p:nvSpPr>
          <p:cNvPr id="36" name="矩形 35"/>
          <p:cNvSpPr/>
          <p:nvPr/>
        </p:nvSpPr>
        <p:spPr>
          <a:xfrm>
            <a:off x="4489774" y="2477362"/>
            <a:ext cx="1085555" cy="523220"/>
          </a:xfrm>
          <a:prstGeom prst="rect">
            <a:avLst/>
          </a:prstGeom>
        </p:spPr>
        <p:txBody>
          <a:bodyPr wrap="square">
            <a:noAutofit/>
          </a:bodyPr>
          <a:lstStyle/>
          <a:p>
            <a:pPr algn="ctr" fontAlgn="ctr"/>
            <a:r>
              <a:rPr lang="en-US" sz="1400" dirty="0">
                <a:latin typeface="Huawei Sans" panose="020C0503030203020204" pitchFamily="34" charset="0"/>
              </a:rPr>
              <a:t>Loopback0</a:t>
            </a:r>
          </a:p>
          <a:p>
            <a:pPr algn="ctr" fontAlgn="ctr"/>
            <a:r>
              <a:rPr lang="en-US" sz="1400" dirty="0">
                <a:latin typeface="Huawei Sans" panose="020C0503030203020204" pitchFamily="34" charset="0"/>
              </a:rPr>
              <a:t>10.0.2.2/32</a:t>
            </a:r>
          </a:p>
        </p:txBody>
      </p:sp>
      <p:sp>
        <p:nvSpPr>
          <p:cNvPr id="37" name="矩形 36"/>
          <p:cNvSpPr/>
          <p:nvPr/>
        </p:nvSpPr>
        <p:spPr>
          <a:xfrm>
            <a:off x="6795168" y="2477362"/>
            <a:ext cx="1085555" cy="523220"/>
          </a:xfrm>
          <a:prstGeom prst="rect">
            <a:avLst/>
          </a:prstGeom>
        </p:spPr>
        <p:txBody>
          <a:bodyPr wrap="square">
            <a:noAutofit/>
          </a:bodyPr>
          <a:lstStyle/>
          <a:p>
            <a:pPr algn="ctr" fontAlgn="ctr"/>
            <a:r>
              <a:rPr lang="en-US" sz="1400" dirty="0">
                <a:latin typeface="Huawei Sans" panose="020C0503030203020204" pitchFamily="34" charset="0"/>
              </a:rPr>
              <a:t>Loopback0</a:t>
            </a:r>
          </a:p>
          <a:p>
            <a:pPr algn="ctr" fontAlgn="ctr"/>
            <a:r>
              <a:rPr lang="en-US" sz="1400" dirty="0">
                <a:latin typeface="Huawei Sans" panose="020C0503030203020204" pitchFamily="34" charset="0"/>
              </a:rPr>
              <a:t>10.0.3.3/32</a:t>
            </a:r>
          </a:p>
        </p:txBody>
      </p:sp>
      <p:sp>
        <p:nvSpPr>
          <p:cNvPr id="38" name="矩形 37"/>
          <p:cNvSpPr/>
          <p:nvPr/>
        </p:nvSpPr>
        <p:spPr>
          <a:xfrm>
            <a:off x="9100562" y="2477362"/>
            <a:ext cx="1085555" cy="523220"/>
          </a:xfrm>
          <a:prstGeom prst="rect">
            <a:avLst/>
          </a:prstGeom>
        </p:spPr>
        <p:txBody>
          <a:bodyPr wrap="square">
            <a:noAutofit/>
          </a:bodyPr>
          <a:lstStyle/>
          <a:p>
            <a:pPr algn="ctr" fontAlgn="ctr"/>
            <a:r>
              <a:rPr lang="en-US" sz="1400" dirty="0">
                <a:latin typeface="Huawei Sans" panose="020C0503030203020204" pitchFamily="34" charset="0"/>
              </a:rPr>
              <a:t>Loopback0</a:t>
            </a:r>
          </a:p>
          <a:p>
            <a:pPr algn="ctr" fontAlgn="ctr"/>
            <a:r>
              <a:rPr lang="en-US" sz="1400" dirty="0">
                <a:latin typeface="Huawei Sans" panose="020C0503030203020204" pitchFamily="34" charset="0"/>
              </a:rPr>
              <a:t>10.4.4.4/32</a:t>
            </a:r>
          </a:p>
        </p:txBody>
      </p:sp>
      <p:pic>
        <p:nvPicPr>
          <p:cNvPr id="4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4782050" y="1622545"/>
            <a:ext cx="501002" cy="423740"/>
          </a:xfrm>
          <a:prstGeom prst="rect">
            <a:avLst/>
          </a:prstGeom>
          <a:noFill/>
        </p:spPr>
      </p:pic>
      <p:pic>
        <p:nvPicPr>
          <p:cNvPr id="4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2452047" y="1622545"/>
            <a:ext cx="501002" cy="423740"/>
          </a:xfrm>
          <a:prstGeom prst="rect">
            <a:avLst/>
          </a:prstGeom>
          <a:noFill/>
        </p:spPr>
      </p:pic>
      <p:pic>
        <p:nvPicPr>
          <p:cNvPr id="4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7057274" y="1622545"/>
            <a:ext cx="501002" cy="423740"/>
          </a:xfrm>
          <a:prstGeom prst="rect">
            <a:avLst/>
          </a:prstGeom>
          <a:noFill/>
        </p:spPr>
      </p:pic>
      <p:pic>
        <p:nvPicPr>
          <p:cNvPr id="4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9386071" y="1622545"/>
            <a:ext cx="501002" cy="423740"/>
          </a:xfrm>
          <a:prstGeom prst="rect">
            <a:avLst/>
          </a:prstGeom>
          <a:noFill/>
        </p:spPr>
      </p:pic>
      <p:sp>
        <p:nvSpPr>
          <p:cNvPr id="45" name="TextBox 123"/>
          <p:cNvSpPr txBox="1"/>
          <p:nvPr/>
        </p:nvSpPr>
        <p:spPr>
          <a:xfrm>
            <a:off x="367431" y="2781390"/>
            <a:ext cx="1667273" cy="646331"/>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PC1</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IP:192.168.1.1/24</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GW:192.168.1.254</a:t>
            </a:r>
          </a:p>
        </p:txBody>
      </p:sp>
      <p:pic>
        <p:nvPicPr>
          <p:cNvPr id="46" name="图片 45" descr="PC.png"/>
          <p:cNvPicPr>
            <a:picLocks noChangeAspect="1"/>
          </p:cNvPicPr>
          <p:nvPr/>
        </p:nvPicPr>
        <p:blipFill>
          <a:blip r:embed="rId4" cstate="print"/>
          <a:stretch>
            <a:fillRect/>
          </a:stretch>
        </p:blipFill>
        <p:spPr>
          <a:xfrm>
            <a:off x="931537" y="2396033"/>
            <a:ext cx="539063" cy="414000"/>
          </a:xfrm>
          <a:prstGeom prst="rect">
            <a:avLst/>
          </a:prstGeom>
        </p:spPr>
      </p:pic>
      <p:cxnSp>
        <p:nvCxnSpPr>
          <p:cNvPr id="48" name="直接连接符 47"/>
          <p:cNvCxnSpPr>
            <a:stCxn id="46" idx="3"/>
            <a:endCxn id="41" idx="1"/>
          </p:cNvCxnSpPr>
          <p:nvPr/>
        </p:nvCxnSpPr>
        <p:spPr>
          <a:xfrm flipV="1">
            <a:off x="1470600" y="1834415"/>
            <a:ext cx="981447" cy="7686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64" idx="1"/>
            <a:endCxn id="43" idx="3"/>
          </p:cNvCxnSpPr>
          <p:nvPr/>
        </p:nvCxnSpPr>
        <p:spPr>
          <a:xfrm flipH="1" flipV="1">
            <a:off x="9887073" y="1834415"/>
            <a:ext cx="918424" cy="7686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3" name="TextBox 123"/>
          <p:cNvSpPr txBox="1"/>
          <p:nvPr/>
        </p:nvSpPr>
        <p:spPr>
          <a:xfrm>
            <a:off x="10241391" y="2822953"/>
            <a:ext cx="1667273" cy="646331"/>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PC2</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IP:192.168.4.1/24</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GW:192.168.4.254</a:t>
            </a:r>
          </a:p>
        </p:txBody>
      </p:sp>
      <p:pic>
        <p:nvPicPr>
          <p:cNvPr id="64" name="图片 63" descr="PC.png"/>
          <p:cNvPicPr>
            <a:picLocks noChangeAspect="1"/>
          </p:cNvPicPr>
          <p:nvPr/>
        </p:nvPicPr>
        <p:blipFill>
          <a:blip r:embed="rId4" cstate="print"/>
          <a:stretch>
            <a:fillRect/>
          </a:stretch>
        </p:blipFill>
        <p:spPr>
          <a:xfrm>
            <a:off x="10805497" y="2396033"/>
            <a:ext cx="539063" cy="414000"/>
          </a:xfrm>
          <a:prstGeom prst="rect">
            <a:avLst/>
          </a:prstGeom>
        </p:spPr>
      </p:pic>
      <p:sp>
        <p:nvSpPr>
          <p:cNvPr id="39" name="文本框 38">
            <a:extLst>
              <a:ext uri="{FF2B5EF4-FFF2-40B4-BE49-F238E27FC236}">
                <a16:creationId xmlns="" xmlns:a16="http://schemas.microsoft.com/office/drawing/2014/main" id="{7B785A75-A9ED-43DB-AC85-C8785E732ED7}"/>
              </a:ext>
            </a:extLst>
          </p:cNvPr>
          <p:cNvSpPr txBox="1"/>
          <p:nvPr/>
        </p:nvSpPr>
        <p:spPr>
          <a:xfrm>
            <a:off x="2184380" y="3427721"/>
            <a:ext cx="7528765" cy="2881908"/>
          </a:xfrm>
          <a:prstGeom prst="rect">
            <a:avLst/>
          </a:prstGeom>
          <a:solidFill>
            <a:srgbClr val="F4FBFE"/>
          </a:solidFill>
          <a:ln>
            <a:solidFill>
              <a:srgbClr val="99DFF9"/>
            </a:solidFill>
          </a:ln>
        </p:spPr>
        <p:txBody>
          <a:bodyPr wrap="square" rtlCol="0">
            <a:noAutofit/>
          </a:bodyPr>
          <a:lstStyle>
            <a:defPPr>
              <a:defRPr lang="en-US"/>
            </a:defPPr>
            <a:lvl1pPr fontAlgn="auto">
              <a:lnSpc>
                <a:spcPts val="2400"/>
              </a:lnSpc>
              <a:spcBef>
                <a:spcPts val="0"/>
              </a:spcBef>
              <a:spcAft>
                <a:spcPts val="0"/>
              </a:spcAft>
              <a:defRPr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defRPr>
            </a:lvl1pPr>
          </a:lstStyle>
          <a:p>
            <a:pPr fontAlgn="ctr"/>
            <a:r>
              <a:rPr lang="en-US" b="1" dirty="0">
                <a:latin typeface="Huawei Sans" panose="020C0503030203020204" pitchFamily="34" charset="0"/>
              </a:rPr>
              <a:t>Enable basic MPLS and LDP functions on the devices. The following example uses R1.</a:t>
            </a:r>
          </a:p>
          <a:p>
            <a:pPr fontAlgn="ctr"/>
            <a:r>
              <a:rPr lang="en-US" dirty="0">
                <a:latin typeface="Huawei Sans" panose="020C0503030203020204" pitchFamily="34" charset="0"/>
              </a:rPr>
              <a:t>[R1]mpls</a:t>
            </a:r>
          </a:p>
          <a:p>
            <a:pPr fontAlgn="ctr"/>
            <a:r>
              <a:rPr lang="en-US" dirty="0">
                <a:latin typeface="Huawei Sans" panose="020C0503030203020204" pitchFamily="34" charset="0"/>
              </a:rPr>
              <a:t>[R1-mpls]quit</a:t>
            </a:r>
          </a:p>
          <a:p>
            <a:pPr fontAlgn="ctr"/>
            <a:r>
              <a:rPr lang="en-US" dirty="0">
                <a:latin typeface="Huawei Sans" panose="020C0503030203020204" pitchFamily="34" charset="0"/>
              </a:rPr>
              <a:t>[R1]mpls ldp</a:t>
            </a:r>
          </a:p>
          <a:p>
            <a:pPr fontAlgn="ctr"/>
            <a:r>
              <a:rPr lang="en-US" dirty="0">
                <a:latin typeface="Huawei Sans" panose="020C0503030203020204" pitchFamily="34" charset="0"/>
              </a:rPr>
              <a:t>[R1-mpls-ldp]quit</a:t>
            </a:r>
          </a:p>
          <a:p>
            <a:pPr fontAlgn="ctr"/>
            <a:r>
              <a:rPr lang="en-US" dirty="0">
                <a:latin typeface="Huawei Sans" panose="020C0503030203020204" pitchFamily="34" charset="0"/>
              </a:rPr>
              <a:t>[R1]interface GigabitEthernet 0/0/0</a:t>
            </a:r>
          </a:p>
          <a:p>
            <a:pPr fontAlgn="ctr"/>
            <a:r>
              <a:rPr lang="en-US" dirty="0">
                <a:latin typeface="Huawei Sans" panose="020C0503030203020204" pitchFamily="34" charset="0"/>
              </a:rPr>
              <a:t>[R1-GigabitEthernet0/0/0]mpls</a:t>
            </a:r>
          </a:p>
          <a:p>
            <a:pPr fontAlgn="ctr"/>
            <a:r>
              <a:rPr lang="en-US" dirty="0">
                <a:latin typeface="Huawei Sans" panose="020C0503030203020204" pitchFamily="34" charset="0"/>
              </a:rPr>
              <a:t>[R1-GigabitEthernet0/0/0]mpls ldp	</a:t>
            </a:r>
          </a:p>
          <a:p>
            <a:pPr fontAlgn="ctr"/>
            <a:r>
              <a:rPr lang="en-US" dirty="0">
                <a:latin typeface="Huawei Sans" panose="020C0503030203020204" pitchFamily="34" charset="0"/>
              </a:rPr>
              <a:t>[R1-GigabitEthernet0/0/0]quit</a:t>
            </a:r>
          </a:p>
        </p:txBody>
      </p:sp>
      <p:sp>
        <p:nvSpPr>
          <p:cNvPr id="47" name="矩形 46"/>
          <p:cNvSpPr/>
          <p:nvPr/>
        </p:nvSpPr>
        <p:spPr>
          <a:xfrm>
            <a:off x="5225377" y="1311195"/>
            <a:ext cx="1186543" cy="523220"/>
          </a:xfrm>
          <a:prstGeom prst="rect">
            <a:avLst/>
          </a:prstGeom>
        </p:spPr>
        <p:txBody>
          <a:bodyPr wrap="square">
            <a:noAutofit/>
          </a:bodyPr>
          <a:lstStyle/>
          <a:p>
            <a:pPr fontAlgn="ctr"/>
            <a:r>
              <a:rPr lang="en-US" sz="1400" dirty="0">
                <a:latin typeface="Huawei Sans" panose="020C0503030203020204" pitchFamily="34" charset="0"/>
              </a:rPr>
              <a:t>GE0/0/1</a:t>
            </a:r>
          </a:p>
          <a:p>
            <a:pPr fontAlgn="ctr"/>
            <a:r>
              <a:rPr lang="en-US" sz="1400" dirty="0">
                <a:latin typeface="Huawei Sans" panose="020C0503030203020204" pitchFamily="34" charset="0"/>
              </a:rPr>
              <a:t>10.0.23.2/24</a:t>
            </a:r>
          </a:p>
        </p:txBody>
      </p:sp>
      <p:sp>
        <p:nvSpPr>
          <p:cNvPr id="44" name="矩形 43"/>
          <p:cNvSpPr/>
          <p:nvPr/>
        </p:nvSpPr>
        <p:spPr>
          <a:xfrm rot="19349768">
            <a:off x="1118321" y="1682713"/>
            <a:ext cx="1381777" cy="584126"/>
          </a:xfrm>
          <a:prstGeom prst="rect">
            <a:avLst/>
          </a:prstGeom>
        </p:spPr>
        <p:txBody>
          <a:bodyPr wrap="square">
            <a:noAutofit/>
          </a:bodyPr>
          <a:lstStyle/>
          <a:p>
            <a:pPr algn="r" fontAlgn="ctr"/>
            <a:r>
              <a:rPr lang="en-US" sz="1200" dirty="0">
                <a:latin typeface="Huawei Sans" panose="020C0503030203020204" pitchFamily="34" charset="0"/>
              </a:rPr>
              <a:t>GE0/0/1</a:t>
            </a:r>
          </a:p>
          <a:p>
            <a:pPr algn="r" fontAlgn="ctr"/>
            <a:r>
              <a:rPr lang="en-US" sz="1200" dirty="0" smtClean="0">
                <a:latin typeface="Huawei Sans" panose="020C0503030203020204" pitchFamily="34" charset="0"/>
              </a:rPr>
              <a:t>192.168.1.254/24</a:t>
            </a:r>
            <a:endParaRPr lang="en-US" sz="1200" dirty="0">
              <a:latin typeface="Huawei Sans" panose="020C0503030203020204" pitchFamily="34" charset="0"/>
            </a:endParaRPr>
          </a:p>
        </p:txBody>
      </p:sp>
      <p:sp>
        <p:nvSpPr>
          <p:cNvPr id="49" name="矩形 48"/>
          <p:cNvSpPr/>
          <p:nvPr/>
        </p:nvSpPr>
        <p:spPr>
          <a:xfrm rot="2337062">
            <a:off x="9736445" y="1657548"/>
            <a:ext cx="1399435" cy="461665"/>
          </a:xfrm>
          <a:prstGeom prst="rect">
            <a:avLst/>
          </a:prstGeom>
        </p:spPr>
        <p:txBody>
          <a:bodyPr wrap="square">
            <a:noAutofit/>
          </a:bodyPr>
          <a:lstStyle/>
          <a:p>
            <a:pPr fontAlgn="ctr"/>
            <a:r>
              <a:rPr lang="en-US" sz="1200" dirty="0">
                <a:latin typeface="Huawei Sans" panose="020C0503030203020204" pitchFamily="34" charset="0"/>
              </a:rPr>
              <a:t>GE0/0/1</a:t>
            </a:r>
          </a:p>
          <a:p>
            <a:pPr fontAlgn="ctr"/>
            <a:r>
              <a:rPr lang="en-US" sz="1200" dirty="0" smtClean="0">
                <a:latin typeface="Huawei Sans" panose="020C0503030203020204" pitchFamily="34" charset="0"/>
              </a:rPr>
              <a:t>192.168.4.254/24</a:t>
            </a:r>
            <a:endParaRPr lang="en-US" sz="1200" dirty="0">
              <a:latin typeface="Huawei Sans" panose="020C0503030203020204" pitchFamily="34" charset="0"/>
            </a:endParaRPr>
          </a:p>
        </p:txBody>
      </p:sp>
    </p:spTree>
    <p:extLst>
      <p:ext uri="{BB962C8B-B14F-4D97-AF65-F5344CB8AC3E}">
        <p14:creationId xmlns:p14="http://schemas.microsoft.com/office/powerpoint/2010/main" val="179591482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pPr fontAlgn="ctr"/>
            <a:r>
              <a:rPr lang="en-US" dirty="0">
                <a:latin typeface="Huawei Sans" panose="020C0503030203020204" pitchFamily="34" charset="0"/>
              </a:rPr>
              <a:t>Configuration Procedure (2)</a:t>
            </a:r>
          </a:p>
        </p:txBody>
      </p:sp>
      <p:cxnSp>
        <p:nvCxnSpPr>
          <p:cNvPr id="4" name="直接连接符 3"/>
          <p:cNvCxnSpPr/>
          <p:nvPr/>
        </p:nvCxnSpPr>
        <p:spPr>
          <a:xfrm flipV="1">
            <a:off x="2727157" y="2037820"/>
            <a:ext cx="0" cy="4181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2527652" y="2455946"/>
            <a:ext cx="3990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5032551" y="2037820"/>
            <a:ext cx="0" cy="4181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4833046" y="2455946"/>
            <a:ext cx="3990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7313488" y="2037820"/>
            <a:ext cx="0" cy="4181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7113983" y="2455946"/>
            <a:ext cx="3990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9629060" y="2037820"/>
            <a:ext cx="0" cy="4181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9429555" y="2455946"/>
            <a:ext cx="3990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784728" y="1834415"/>
            <a:ext cx="6815951" cy="0"/>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2520209" y="1303818"/>
            <a:ext cx="413896" cy="307777"/>
          </a:xfrm>
          <a:prstGeom prst="rect">
            <a:avLst/>
          </a:prstGeom>
        </p:spPr>
        <p:txBody>
          <a:bodyPr wrap="square">
            <a:noAutofit/>
          </a:bodyPr>
          <a:lstStyle/>
          <a:p>
            <a:pPr algn="ctr" fontAlgn="ctr"/>
            <a:r>
              <a:rPr lang="en-US" sz="1400" b="1" dirty="0">
                <a:latin typeface="Huawei Sans" panose="020C0503030203020204" pitchFamily="34" charset="0"/>
              </a:rPr>
              <a:t>R1</a:t>
            </a:r>
          </a:p>
        </p:txBody>
      </p:sp>
      <p:sp>
        <p:nvSpPr>
          <p:cNvPr id="26" name="矩形 25"/>
          <p:cNvSpPr/>
          <p:nvPr/>
        </p:nvSpPr>
        <p:spPr>
          <a:xfrm>
            <a:off x="4811383" y="1303818"/>
            <a:ext cx="413896" cy="307777"/>
          </a:xfrm>
          <a:prstGeom prst="rect">
            <a:avLst/>
          </a:prstGeom>
        </p:spPr>
        <p:txBody>
          <a:bodyPr wrap="square">
            <a:noAutofit/>
          </a:bodyPr>
          <a:lstStyle/>
          <a:p>
            <a:pPr algn="ctr" fontAlgn="ctr"/>
            <a:r>
              <a:rPr lang="en-US" sz="1400" b="1" dirty="0">
                <a:latin typeface="Huawei Sans" panose="020C0503030203020204" pitchFamily="34" charset="0"/>
              </a:rPr>
              <a:t>R2</a:t>
            </a:r>
          </a:p>
        </p:txBody>
      </p:sp>
      <p:sp>
        <p:nvSpPr>
          <p:cNvPr id="24" name="矩形 23"/>
          <p:cNvSpPr/>
          <p:nvPr/>
        </p:nvSpPr>
        <p:spPr>
          <a:xfrm>
            <a:off x="7102557" y="1303818"/>
            <a:ext cx="413896" cy="307777"/>
          </a:xfrm>
          <a:prstGeom prst="rect">
            <a:avLst/>
          </a:prstGeom>
        </p:spPr>
        <p:txBody>
          <a:bodyPr wrap="square">
            <a:noAutofit/>
          </a:bodyPr>
          <a:lstStyle/>
          <a:p>
            <a:pPr algn="ctr" fontAlgn="ctr"/>
            <a:r>
              <a:rPr lang="en-US" sz="1400" b="1" dirty="0">
                <a:latin typeface="Huawei Sans" panose="020C0503030203020204" pitchFamily="34" charset="0"/>
              </a:rPr>
              <a:t>R3</a:t>
            </a:r>
          </a:p>
        </p:txBody>
      </p:sp>
      <p:sp>
        <p:nvSpPr>
          <p:cNvPr id="22" name="矩形 21"/>
          <p:cNvSpPr/>
          <p:nvPr/>
        </p:nvSpPr>
        <p:spPr>
          <a:xfrm>
            <a:off x="9393731" y="1303818"/>
            <a:ext cx="413896" cy="307777"/>
          </a:xfrm>
          <a:prstGeom prst="rect">
            <a:avLst/>
          </a:prstGeom>
        </p:spPr>
        <p:txBody>
          <a:bodyPr wrap="square">
            <a:noAutofit/>
          </a:bodyPr>
          <a:lstStyle/>
          <a:p>
            <a:pPr algn="ctr" fontAlgn="ctr"/>
            <a:r>
              <a:rPr lang="en-US" sz="1400" b="1" dirty="0">
                <a:latin typeface="Huawei Sans" panose="020C0503030203020204" pitchFamily="34" charset="0"/>
              </a:rPr>
              <a:t>R4</a:t>
            </a:r>
          </a:p>
        </p:txBody>
      </p:sp>
      <p:sp>
        <p:nvSpPr>
          <p:cNvPr id="29" name="矩形 28"/>
          <p:cNvSpPr/>
          <p:nvPr/>
        </p:nvSpPr>
        <p:spPr>
          <a:xfrm>
            <a:off x="2876930" y="1322644"/>
            <a:ext cx="1178528" cy="523220"/>
          </a:xfrm>
          <a:prstGeom prst="rect">
            <a:avLst/>
          </a:prstGeom>
        </p:spPr>
        <p:txBody>
          <a:bodyPr wrap="square">
            <a:noAutofit/>
          </a:bodyPr>
          <a:lstStyle/>
          <a:p>
            <a:pPr fontAlgn="ctr"/>
            <a:r>
              <a:rPr lang="en-US" sz="1400" dirty="0">
                <a:latin typeface="Huawei Sans" panose="020C0503030203020204" pitchFamily="34" charset="0"/>
              </a:rPr>
              <a:t>GE0/0/0</a:t>
            </a:r>
          </a:p>
          <a:p>
            <a:pPr fontAlgn="ctr"/>
            <a:r>
              <a:rPr lang="en-US" sz="1400" dirty="0">
                <a:latin typeface="Huawei Sans" panose="020C0503030203020204" pitchFamily="34" charset="0"/>
              </a:rPr>
              <a:t>10.0.12.1/24</a:t>
            </a:r>
          </a:p>
        </p:txBody>
      </p:sp>
      <p:sp>
        <p:nvSpPr>
          <p:cNvPr id="30" name="矩形 29"/>
          <p:cNvSpPr/>
          <p:nvPr/>
        </p:nvSpPr>
        <p:spPr>
          <a:xfrm>
            <a:off x="3632855" y="1854404"/>
            <a:ext cx="1178528" cy="523220"/>
          </a:xfrm>
          <a:prstGeom prst="rect">
            <a:avLst/>
          </a:prstGeom>
        </p:spPr>
        <p:txBody>
          <a:bodyPr wrap="square">
            <a:noAutofit/>
          </a:bodyPr>
          <a:lstStyle/>
          <a:p>
            <a:pPr algn="r" fontAlgn="ctr"/>
            <a:r>
              <a:rPr lang="en-US" sz="1400" dirty="0">
                <a:latin typeface="Huawei Sans" panose="020C0503030203020204" pitchFamily="34" charset="0"/>
              </a:rPr>
              <a:t>GE0/0/0</a:t>
            </a:r>
          </a:p>
          <a:p>
            <a:pPr algn="r" fontAlgn="ctr"/>
            <a:r>
              <a:rPr lang="en-US" sz="1400" dirty="0">
                <a:latin typeface="Huawei Sans" panose="020C0503030203020204" pitchFamily="34" charset="0"/>
              </a:rPr>
              <a:t>10.0.12.2/24</a:t>
            </a:r>
          </a:p>
        </p:txBody>
      </p:sp>
      <p:sp>
        <p:nvSpPr>
          <p:cNvPr id="32" name="矩形 31"/>
          <p:cNvSpPr/>
          <p:nvPr/>
        </p:nvSpPr>
        <p:spPr>
          <a:xfrm>
            <a:off x="5930806" y="1854404"/>
            <a:ext cx="1178528" cy="523220"/>
          </a:xfrm>
          <a:prstGeom prst="rect">
            <a:avLst/>
          </a:prstGeom>
        </p:spPr>
        <p:txBody>
          <a:bodyPr wrap="square">
            <a:noAutofit/>
          </a:bodyPr>
          <a:lstStyle/>
          <a:p>
            <a:pPr algn="r" fontAlgn="ctr"/>
            <a:r>
              <a:rPr lang="en-US" sz="1400" dirty="0">
                <a:latin typeface="Huawei Sans" panose="020C0503030203020204" pitchFamily="34" charset="0"/>
              </a:rPr>
              <a:t>GE0/0/0</a:t>
            </a:r>
          </a:p>
          <a:p>
            <a:pPr algn="r" fontAlgn="ctr"/>
            <a:r>
              <a:rPr lang="en-US" sz="1400" dirty="0">
                <a:latin typeface="Huawei Sans" panose="020C0503030203020204" pitchFamily="34" charset="0"/>
              </a:rPr>
              <a:t>10.0.23.3/24</a:t>
            </a:r>
          </a:p>
        </p:txBody>
      </p:sp>
      <p:sp>
        <p:nvSpPr>
          <p:cNvPr id="33" name="矩形 32"/>
          <p:cNvSpPr/>
          <p:nvPr/>
        </p:nvSpPr>
        <p:spPr>
          <a:xfrm>
            <a:off x="7512993" y="1303818"/>
            <a:ext cx="1178528" cy="523220"/>
          </a:xfrm>
          <a:prstGeom prst="rect">
            <a:avLst/>
          </a:prstGeom>
        </p:spPr>
        <p:txBody>
          <a:bodyPr wrap="square">
            <a:noAutofit/>
          </a:bodyPr>
          <a:lstStyle/>
          <a:p>
            <a:pPr fontAlgn="ctr"/>
            <a:r>
              <a:rPr lang="en-US" sz="1400" dirty="0">
                <a:latin typeface="Huawei Sans" panose="020C0503030203020204" pitchFamily="34" charset="0"/>
              </a:rPr>
              <a:t>GE0/0/1</a:t>
            </a:r>
          </a:p>
          <a:p>
            <a:pPr fontAlgn="ctr"/>
            <a:r>
              <a:rPr lang="en-US" sz="1400" dirty="0">
                <a:latin typeface="Huawei Sans" panose="020C0503030203020204" pitchFamily="34" charset="0"/>
              </a:rPr>
              <a:t>10.0.34.3/24</a:t>
            </a:r>
          </a:p>
        </p:txBody>
      </p:sp>
      <p:sp>
        <p:nvSpPr>
          <p:cNvPr id="34" name="矩形 33"/>
          <p:cNvSpPr/>
          <p:nvPr/>
        </p:nvSpPr>
        <p:spPr>
          <a:xfrm>
            <a:off x="8211743" y="1854404"/>
            <a:ext cx="1178528" cy="523220"/>
          </a:xfrm>
          <a:prstGeom prst="rect">
            <a:avLst/>
          </a:prstGeom>
        </p:spPr>
        <p:txBody>
          <a:bodyPr wrap="square">
            <a:noAutofit/>
          </a:bodyPr>
          <a:lstStyle/>
          <a:p>
            <a:pPr algn="r" fontAlgn="ctr"/>
            <a:r>
              <a:rPr lang="en-US" sz="1400" dirty="0">
                <a:latin typeface="Huawei Sans" panose="020C0503030203020204" pitchFamily="34" charset="0"/>
              </a:rPr>
              <a:t>GE0/0/0</a:t>
            </a:r>
          </a:p>
          <a:p>
            <a:pPr algn="r" fontAlgn="ctr"/>
            <a:r>
              <a:rPr lang="en-US" sz="1400" dirty="0">
                <a:latin typeface="Huawei Sans" panose="020C0503030203020204" pitchFamily="34" charset="0"/>
              </a:rPr>
              <a:t>10.0.34.4/24</a:t>
            </a:r>
          </a:p>
        </p:txBody>
      </p:sp>
      <p:sp>
        <p:nvSpPr>
          <p:cNvPr id="35" name="矩形 34"/>
          <p:cNvSpPr/>
          <p:nvPr/>
        </p:nvSpPr>
        <p:spPr>
          <a:xfrm>
            <a:off x="2184380" y="2477362"/>
            <a:ext cx="1085555" cy="523220"/>
          </a:xfrm>
          <a:prstGeom prst="rect">
            <a:avLst/>
          </a:prstGeom>
        </p:spPr>
        <p:txBody>
          <a:bodyPr wrap="square">
            <a:noAutofit/>
          </a:bodyPr>
          <a:lstStyle/>
          <a:p>
            <a:pPr algn="ctr" fontAlgn="ctr"/>
            <a:r>
              <a:rPr lang="en-US" sz="1400" dirty="0">
                <a:latin typeface="Huawei Sans" panose="020C0503030203020204" pitchFamily="34" charset="0"/>
              </a:rPr>
              <a:t>Loopback0</a:t>
            </a:r>
          </a:p>
          <a:p>
            <a:pPr algn="ctr" fontAlgn="ctr"/>
            <a:r>
              <a:rPr lang="en-US" sz="1400" dirty="0">
                <a:latin typeface="Huawei Sans" panose="020C0503030203020204" pitchFamily="34" charset="0"/>
              </a:rPr>
              <a:t>10.0.1.1/32</a:t>
            </a:r>
          </a:p>
        </p:txBody>
      </p:sp>
      <p:sp>
        <p:nvSpPr>
          <p:cNvPr id="36" name="矩形 35"/>
          <p:cNvSpPr/>
          <p:nvPr/>
        </p:nvSpPr>
        <p:spPr>
          <a:xfrm>
            <a:off x="4489774" y="2477362"/>
            <a:ext cx="1085555" cy="523220"/>
          </a:xfrm>
          <a:prstGeom prst="rect">
            <a:avLst/>
          </a:prstGeom>
        </p:spPr>
        <p:txBody>
          <a:bodyPr wrap="square">
            <a:noAutofit/>
          </a:bodyPr>
          <a:lstStyle/>
          <a:p>
            <a:pPr algn="ctr" fontAlgn="ctr"/>
            <a:r>
              <a:rPr lang="en-US" sz="1400" dirty="0">
                <a:latin typeface="Huawei Sans" panose="020C0503030203020204" pitchFamily="34" charset="0"/>
              </a:rPr>
              <a:t>Loopback0</a:t>
            </a:r>
          </a:p>
          <a:p>
            <a:pPr algn="ctr" fontAlgn="ctr"/>
            <a:r>
              <a:rPr lang="en-US" sz="1400" dirty="0">
                <a:latin typeface="Huawei Sans" panose="020C0503030203020204" pitchFamily="34" charset="0"/>
              </a:rPr>
              <a:t>10.0.2.2/32</a:t>
            </a:r>
          </a:p>
        </p:txBody>
      </p:sp>
      <p:sp>
        <p:nvSpPr>
          <p:cNvPr id="37" name="矩形 36"/>
          <p:cNvSpPr/>
          <p:nvPr/>
        </p:nvSpPr>
        <p:spPr>
          <a:xfrm>
            <a:off x="6795168" y="2477362"/>
            <a:ext cx="1085555" cy="523220"/>
          </a:xfrm>
          <a:prstGeom prst="rect">
            <a:avLst/>
          </a:prstGeom>
        </p:spPr>
        <p:txBody>
          <a:bodyPr wrap="square">
            <a:noAutofit/>
          </a:bodyPr>
          <a:lstStyle/>
          <a:p>
            <a:pPr algn="ctr" fontAlgn="ctr"/>
            <a:r>
              <a:rPr lang="en-US" sz="1400" dirty="0">
                <a:latin typeface="Huawei Sans" panose="020C0503030203020204" pitchFamily="34" charset="0"/>
              </a:rPr>
              <a:t>Loopback0</a:t>
            </a:r>
          </a:p>
          <a:p>
            <a:pPr algn="ctr" fontAlgn="ctr"/>
            <a:r>
              <a:rPr lang="en-US" sz="1400" dirty="0">
                <a:latin typeface="Huawei Sans" panose="020C0503030203020204" pitchFamily="34" charset="0"/>
              </a:rPr>
              <a:t>10.0.3.3/32</a:t>
            </a:r>
          </a:p>
        </p:txBody>
      </p:sp>
      <p:sp>
        <p:nvSpPr>
          <p:cNvPr id="38" name="矩形 37"/>
          <p:cNvSpPr/>
          <p:nvPr/>
        </p:nvSpPr>
        <p:spPr>
          <a:xfrm>
            <a:off x="9100562" y="2477362"/>
            <a:ext cx="1085555" cy="523220"/>
          </a:xfrm>
          <a:prstGeom prst="rect">
            <a:avLst/>
          </a:prstGeom>
        </p:spPr>
        <p:txBody>
          <a:bodyPr wrap="square">
            <a:noAutofit/>
          </a:bodyPr>
          <a:lstStyle/>
          <a:p>
            <a:pPr algn="ctr" fontAlgn="ctr"/>
            <a:r>
              <a:rPr lang="en-US" sz="1400" dirty="0">
                <a:latin typeface="Huawei Sans" panose="020C0503030203020204" pitchFamily="34" charset="0"/>
              </a:rPr>
              <a:t>Loopback0</a:t>
            </a:r>
          </a:p>
          <a:p>
            <a:pPr algn="ctr" fontAlgn="ctr"/>
            <a:r>
              <a:rPr lang="en-US" sz="1400" dirty="0">
                <a:latin typeface="Huawei Sans" panose="020C0503030203020204" pitchFamily="34" charset="0"/>
              </a:rPr>
              <a:t>10.4.4.4/32</a:t>
            </a:r>
          </a:p>
        </p:txBody>
      </p:sp>
      <p:pic>
        <p:nvPicPr>
          <p:cNvPr id="4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4782050" y="1622545"/>
            <a:ext cx="501002" cy="423740"/>
          </a:xfrm>
          <a:prstGeom prst="rect">
            <a:avLst/>
          </a:prstGeom>
          <a:noFill/>
        </p:spPr>
      </p:pic>
      <p:pic>
        <p:nvPicPr>
          <p:cNvPr id="4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2452047" y="1622545"/>
            <a:ext cx="501002" cy="423740"/>
          </a:xfrm>
          <a:prstGeom prst="rect">
            <a:avLst/>
          </a:prstGeom>
          <a:noFill/>
        </p:spPr>
      </p:pic>
      <p:pic>
        <p:nvPicPr>
          <p:cNvPr id="4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7057274" y="1622545"/>
            <a:ext cx="501002" cy="423740"/>
          </a:xfrm>
          <a:prstGeom prst="rect">
            <a:avLst/>
          </a:prstGeom>
          <a:noFill/>
        </p:spPr>
      </p:pic>
      <p:pic>
        <p:nvPicPr>
          <p:cNvPr id="4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9386071" y="1622545"/>
            <a:ext cx="501002" cy="423740"/>
          </a:xfrm>
          <a:prstGeom prst="rect">
            <a:avLst/>
          </a:prstGeom>
          <a:noFill/>
        </p:spPr>
      </p:pic>
      <p:sp>
        <p:nvSpPr>
          <p:cNvPr id="45" name="TextBox 123"/>
          <p:cNvSpPr txBox="1"/>
          <p:nvPr/>
        </p:nvSpPr>
        <p:spPr>
          <a:xfrm>
            <a:off x="367431" y="2781390"/>
            <a:ext cx="1667273" cy="646331"/>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PC1</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IP:192.168.1.1/24</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GW:192.168.1.254</a:t>
            </a:r>
          </a:p>
        </p:txBody>
      </p:sp>
      <p:pic>
        <p:nvPicPr>
          <p:cNvPr id="46" name="图片 45" descr="PC.png"/>
          <p:cNvPicPr>
            <a:picLocks noChangeAspect="1"/>
          </p:cNvPicPr>
          <p:nvPr/>
        </p:nvPicPr>
        <p:blipFill>
          <a:blip r:embed="rId4" cstate="print"/>
          <a:stretch>
            <a:fillRect/>
          </a:stretch>
        </p:blipFill>
        <p:spPr>
          <a:xfrm>
            <a:off x="931537" y="2396033"/>
            <a:ext cx="539063" cy="414000"/>
          </a:xfrm>
          <a:prstGeom prst="rect">
            <a:avLst/>
          </a:prstGeom>
        </p:spPr>
      </p:pic>
      <p:cxnSp>
        <p:nvCxnSpPr>
          <p:cNvPr id="48" name="直接连接符 47"/>
          <p:cNvCxnSpPr>
            <a:stCxn id="46" idx="3"/>
            <a:endCxn id="41" idx="1"/>
          </p:cNvCxnSpPr>
          <p:nvPr/>
        </p:nvCxnSpPr>
        <p:spPr>
          <a:xfrm flipV="1">
            <a:off x="1470600" y="1834415"/>
            <a:ext cx="981447" cy="7686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64" idx="1"/>
            <a:endCxn id="43" idx="3"/>
          </p:cNvCxnSpPr>
          <p:nvPr/>
        </p:nvCxnSpPr>
        <p:spPr>
          <a:xfrm flipH="1" flipV="1">
            <a:off x="9887073" y="1834415"/>
            <a:ext cx="918424" cy="7686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3" name="TextBox 123"/>
          <p:cNvSpPr txBox="1"/>
          <p:nvPr/>
        </p:nvSpPr>
        <p:spPr>
          <a:xfrm>
            <a:off x="10241391" y="2822953"/>
            <a:ext cx="1667273" cy="646331"/>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PC2</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IP:192.168.4.1/24</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GW:192.168.4.254</a:t>
            </a:r>
          </a:p>
        </p:txBody>
      </p:sp>
      <p:pic>
        <p:nvPicPr>
          <p:cNvPr id="64" name="图片 63" descr="PC.png"/>
          <p:cNvPicPr>
            <a:picLocks noChangeAspect="1"/>
          </p:cNvPicPr>
          <p:nvPr/>
        </p:nvPicPr>
        <p:blipFill>
          <a:blip r:embed="rId4" cstate="print"/>
          <a:stretch>
            <a:fillRect/>
          </a:stretch>
        </p:blipFill>
        <p:spPr>
          <a:xfrm>
            <a:off x="10805497" y="2396033"/>
            <a:ext cx="539063" cy="414000"/>
          </a:xfrm>
          <a:prstGeom prst="rect">
            <a:avLst/>
          </a:prstGeom>
        </p:spPr>
      </p:pic>
      <p:sp>
        <p:nvSpPr>
          <p:cNvPr id="39" name="文本框 38">
            <a:extLst>
              <a:ext uri="{FF2B5EF4-FFF2-40B4-BE49-F238E27FC236}">
                <a16:creationId xmlns="" xmlns:a16="http://schemas.microsoft.com/office/drawing/2014/main" id="{7B785A75-A9ED-43DB-AC85-C8785E732ED7}"/>
              </a:ext>
            </a:extLst>
          </p:cNvPr>
          <p:cNvSpPr txBox="1"/>
          <p:nvPr/>
        </p:nvSpPr>
        <p:spPr>
          <a:xfrm>
            <a:off x="2748847" y="3220310"/>
            <a:ext cx="6844332" cy="1323439"/>
          </a:xfrm>
          <a:prstGeom prst="rect">
            <a:avLst/>
          </a:prstGeom>
          <a:solidFill>
            <a:srgbClr val="F4FBFE"/>
          </a:solidFill>
          <a:ln>
            <a:solidFill>
              <a:srgbClr val="99DFF9"/>
            </a:solidFill>
          </a:ln>
        </p:spPr>
        <p:txBody>
          <a:bodyPr wrap="square" rtlCol="0" anchor="ctr">
            <a:noAutofit/>
          </a:bodyPr>
          <a:lstStyle>
            <a:defPPr>
              <a:defRPr lang="en-US"/>
            </a:defPPr>
            <a:lvl1pPr fontAlgn="auto">
              <a:lnSpc>
                <a:spcPts val="2400"/>
              </a:lnSpc>
              <a:spcBef>
                <a:spcPts val="0"/>
              </a:spcBef>
              <a:spcAft>
                <a:spcPts val="0"/>
              </a:spcAft>
              <a:defRPr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defRPr>
            </a:lvl1pPr>
          </a:lstStyle>
          <a:p>
            <a:pPr fontAlgn="ctr">
              <a:lnSpc>
                <a:spcPct val="100000"/>
              </a:lnSpc>
            </a:pPr>
            <a:r>
              <a:rPr lang="en-US" sz="1600" b="1" dirty="0">
                <a:latin typeface="Huawei Sans" panose="020C0503030203020204" pitchFamily="34" charset="0"/>
              </a:rPr>
              <a:t>Because 192.168.1.0/24 is not a route with a 32-bit mask, you need to configure a policy for trigging LSP establishment. </a:t>
            </a:r>
            <a:endParaRPr lang="en-US" sz="1600" b="1" dirty="0" smtClean="0">
              <a:latin typeface="Huawei Sans" panose="020C0503030203020204" pitchFamily="34" charset="0"/>
            </a:endParaRPr>
          </a:p>
          <a:p>
            <a:pPr fontAlgn="ctr">
              <a:lnSpc>
                <a:spcPct val="100000"/>
              </a:lnSpc>
            </a:pPr>
            <a:endParaRPr lang="en-US" sz="1600" b="1" dirty="0" smtClean="0">
              <a:latin typeface="Huawei Sans" panose="020C0503030203020204" pitchFamily="34" charset="0"/>
            </a:endParaRPr>
          </a:p>
          <a:p>
            <a:pPr fontAlgn="ctr">
              <a:lnSpc>
                <a:spcPct val="100000"/>
              </a:lnSpc>
            </a:pPr>
            <a:r>
              <a:rPr lang="en-US" dirty="0" smtClean="0">
                <a:latin typeface="Huawei Sans" panose="020C0503030203020204" pitchFamily="34" charset="0"/>
              </a:rPr>
              <a:t>[</a:t>
            </a:r>
            <a:r>
              <a:rPr lang="en-US" dirty="0">
                <a:latin typeface="Huawei Sans" panose="020C0503030203020204" pitchFamily="34" charset="0"/>
              </a:rPr>
              <a:t>R1]ip ip-prefix ldp permit 192.168.1.0 24</a:t>
            </a:r>
          </a:p>
          <a:p>
            <a:pPr fontAlgn="ctr">
              <a:lnSpc>
                <a:spcPct val="100000"/>
              </a:lnSpc>
            </a:pPr>
            <a:r>
              <a:rPr lang="en-US" dirty="0">
                <a:latin typeface="Huawei Sans" panose="020C0503030203020204" pitchFamily="34" charset="0"/>
              </a:rPr>
              <a:t>[R1-mpls]lsp-trigger ip-prefix ldp </a:t>
            </a:r>
          </a:p>
        </p:txBody>
      </p:sp>
      <p:sp>
        <p:nvSpPr>
          <p:cNvPr id="44" name="矩形 43"/>
          <p:cNvSpPr/>
          <p:nvPr/>
        </p:nvSpPr>
        <p:spPr>
          <a:xfrm>
            <a:off x="5225377" y="1311195"/>
            <a:ext cx="1186543" cy="523220"/>
          </a:xfrm>
          <a:prstGeom prst="rect">
            <a:avLst/>
          </a:prstGeom>
        </p:spPr>
        <p:txBody>
          <a:bodyPr wrap="square">
            <a:noAutofit/>
          </a:bodyPr>
          <a:lstStyle/>
          <a:p>
            <a:pPr fontAlgn="ctr"/>
            <a:r>
              <a:rPr lang="en-US" sz="1400" dirty="0">
                <a:latin typeface="Huawei Sans" panose="020C0503030203020204" pitchFamily="34" charset="0"/>
              </a:rPr>
              <a:t>GE0/0/1</a:t>
            </a:r>
          </a:p>
          <a:p>
            <a:pPr fontAlgn="ctr"/>
            <a:r>
              <a:rPr lang="en-US" sz="1400" dirty="0">
                <a:latin typeface="Huawei Sans" panose="020C0503030203020204" pitchFamily="34" charset="0"/>
              </a:rPr>
              <a:t>10.0.23.2/24</a:t>
            </a:r>
          </a:p>
        </p:txBody>
      </p:sp>
      <p:sp>
        <p:nvSpPr>
          <p:cNvPr id="47" name="文本框 46">
            <a:extLst>
              <a:ext uri="{FF2B5EF4-FFF2-40B4-BE49-F238E27FC236}">
                <a16:creationId xmlns="" xmlns:a16="http://schemas.microsoft.com/office/drawing/2014/main" id="{7B785A75-A9ED-43DB-AC85-C8785E732ED7}"/>
              </a:ext>
            </a:extLst>
          </p:cNvPr>
          <p:cNvSpPr txBox="1"/>
          <p:nvPr/>
        </p:nvSpPr>
        <p:spPr>
          <a:xfrm>
            <a:off x="2748847" y="4672330"/>
            <a:ext cx="6844332" cy="1015663"/>
          </a:xfrm>
          <a:prstGeom prst="rect">
            <a:avLst/>
          </a:prstGeom>
          <a:solidFill>
            <a:srgbClr val="F4FBFE"/>
          </a:solidFill>
          <a:ln>
            <a:solidFill>
              <a:srgbClr val="99DFF9"/>
            </a:solidFill>
          </a:ln>
        </p:spPr>
        <p:txBody>
          <a:bodyPr wrap="square" rtlCol="0" anchor="ctr">
            <a:noAutofit/>
          </a:bodyPr>
          <a:lstStyle>
            <a:defPPr>
              <a:defRPr lang="en-US"/>
            </a:defPPr>
            <a:lvl1pPr fontAlgn="auto">
              <a:lnSpc>
                <a:spcPts val="2400"/>
              </a:lnSpc>
              <a:spcBef>
                <a:spcPts val="0"/>
              </a:spcBef>
              <a:spcAft>
                <a:spcPts val="0"/>
              </a:spcAft>
              <a:defRPr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defRPr>
            </a:lvl1pPr>
          </a:lstStyle>
          <a:p>
            <a:pPr fontAlgn="ctr">
              <a:lnSpc>
                <a:spcPct val="100000"/>
              </a:lnSpc>
            </a:pPr>
            <a:r>
              <a:rPr lang="en-US" sz="1600" b="1" dirty="0">
                <a:latin typeface="Huawei Sans" panose="020C0503030203020204" pitchFamily="34" charset="0"/>
              </a:rPr>
              <a:t>Perform similar configuration on R4</a:t>
            </a:r>
            <a:r>
              <a:rPr lang="en-US" sz="1600" b="1" dirty="0" smtClean="0">
                <a:latin typeface="Huawei Sans" panose="020C0503030203020204" pitchFamily="34" charset="0"/>
              </a:rPr>
              <a:t>.</a:t>
            </a:r>
          </a:p>
          <a:p>
            <a:pPr fontAlgn="ctr">
              <a:lnSpc>
                <a:spcPct val="100000"/>
              </a:lnSpc>
            </a:pPr>
            <a:endParaRPr lang="en-US" sz="1600" b="1" dirty="0">
              <a:latin typeface="Huawei Sans" panose="020C0503030203020204" pitchFamily="34" charset="0"/>
            </a:endParaRPr>
          </a:p>
          <a:p>
            <a:pPr fontAlgn="ctr">
              <a:lnSpc>
                <a:spcPct val="100000"/>
              </a:lnSpc>
            </a:pPr>
            <a:r>
              <a:rPr lang="en-US" dirty="0">
                <a:latin typeface="Huawei Sans" panose="020C0503030203020204" pitchFamily="34" charset="0"/>
              </a:rPr>
              <a:t>[R4]ip ip-prefix ldp permit 192.168.4.0 24</a:t>
            </a:r>
          </a:p>
          <a:p>
            <a:pPr fontAlgn="ctr">
              <a:lnSpc>
                <a:spcPct val="100000"/>
              </a:lnSpc>
            </a:pPr>
            <a:r>
              <a:rPr lang="en-US" dirty="0">
                <a:latin typeface="Huawei Sans" panose="020C0503030203020204" pitchFamily="34" charset="0"/>
              </a:rPr>
              <a:t>[R4-mpls]lsp-trigger ip-prefix ldp </a:t>
            </a:r>
          </a:p>
        </p:txBody>
      </p:sp>
      <p:sp>
        <p:nvSpPr>
          <p:cNvPr id="49" name="矩形 48"/>
          <p:cNvSpPr/>
          <p:nvPr/>
        </p:nvSpPr>
        <p:spPr>
          <a:xfrm rot="2337062">
            <a:off x="9736445" y="1657548"/>
            <a:ext cx="1399435" cy="461665"/>
          </a:xfrm>
          <a:prstGeom prst="rect">
            <a:avLst/>
          </a:prstGeom>
        </p:spPr>
        <p:txBody>
          <a:bodyPr wrap="square">
            <a:noAutofit/>
          </a:bodyPr>
          <a:lstStyle/>
          <a:p>
            <a:pPr fontAlgn="ctr"/>
            <a:r>
              <a:rPr lang="en-US" sz="1200" dirty="0">
                <a:latin typeface="Huawei Sans" panose="020C0503030203020204" pitchFamily="34" charset="0"/>
              </a:rPr>
              <a:t>GE0/0/1</a:t>
            </a:r>
          </a:p>
          <a:p>
            <a:pPr fontAlgn="ctr"/>
            <a:r>
              <a:rPr lang="en-US" sz="1200" dirty="0" smtClean="0">
                <a:latin typeface="Huawei Sans" panose="020C0503030203020204" pitchFamily="34" charset="0"/>
              </a:rPr>
              <a:t>192.168.4.254/24</a:t>
            </a:r>
            <a:endParaRPr lang="en-US" sz="1200" dirty="0">
              <a:latin typeface="Huawei Sans" panose="020C0503030203020204" pitchFamily="34" charset="0"/>
            </a:endParaRPr>
          </a:p>
        </p:txBody>
      </p:sp>
      <p:sp>
        <p:nvSpPr>
          <p:cNvPr id="50" name="矩形 49"/>
          <p:cNvSpPr/>
          <p:nvPr/>
        </p:nvSpPr>
        <p:spPr>
          <a:xfrm rot="19349768">
            <a:off x="1118321" y="1682713"/>
            <a:ext cx="1381777" cy="584126"/>
          </a:xfrm>
          <a:prstGeom prst="rect">
            <a:avLst/>
          </a:prstGeom>
        </p:spPr>
        <p:txBody>
          <a:bodyPr wrap="square">
            <a:noAutofit/>
          </a:bodyPr>
          <a:lstStyle/>
          <a:p>
            <a:pPr algn="r" fontAlgn="ctr"/>
            <a:r>
              <a:rPr lang="en-US" sz="1200" dirty="0">
                <a:latin typeface="Huawei Sans" panose="020C0503030203020204" pitchFamily="34" charset="0"/>
              </a:rPr>
              <a:t>GE0/0/1</a:t>
            </a:r>
          </a:p>
          <a:p>
            <a:pPr algn="r" fontAlgn="ctr"/>
            <a:r>
              <a:rPr lang="en-US" sz="1200" dirty="0" smtClean="0">
                <a:latin typeface="Huawei Sans" panose="020C0503030203020204" pitchFamily="34" charset="0"/>
              </a:rPr>
              <a:t>192.168.1.254/24</a:t>
            </a:r>
            <a:endParaRPr lang="en-US" sz="1200" dirty="0">
              <a:latin typeface="Huawei Sans" panose="020C0503030203020204" pitchFamily="34" charset="0"/>
            </a:endParaRPr>
          </a:p>
        </p:txBody>
      </p:sp>
    </p:spTree>
    <p:extLst>
      <p:ext uri="{BB962C8B-B14F-4D97-AF65-F5344CB8AC3E}">
        <p14:creationId xmlns:p14="http://schemas.microsoft.com/office/powerpoint/2010/main" val="408816891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800" y="410400"/>
            <a:ext cx="10597200" cy="640800"/>
          </a:xfrm>
        </p:spPr>
        <p:txBody>
          <a:bodyPr wrap="square">
            <a:noAutofit/>
          </a:bodyPr>
          <a:lstStyle/>
          <a:p>
            <a:pPr fontAlgn="ctr"/>
            <a:r>
              <a:rPr lang="en-US" sz="3000" dirty="0">
                <a:latin typeface="Huawei Sans" panose="020C0503030203020204" pitchFamily="34" charset="0"/>
              </a:rPr>
              <a:t>Checking the Configuration - Checking LSP Information</a:t>
            </a:r>
          </a:p>
        </p:txBody>
      </p:sp>
      <p:sp>
        <p:nvSpPr>
          <p:cNvPr id="5" name="文本框 4">
            <a:extLst>
              <a:ext uri="{FF2B5EF4-FFF2-40B4-BE49-F238E27FC236}">
                <a16:creationId xmlns="" xmlns:a16="http://schemas.microsoft.com/office/drawing/2014/main" id="{4A16A2A1-76A1-4D19-8A39-B3D24C893784}"/>
              </a:ext>
            </a:extLst>
          </p:cNvPr>
          <p:cNvSpPr txBox="1"/>
          <p:nvPr/>
        </p:nvSpPr>
        <p:spPr>
          <a:xfrm>
            <a:off x="710243" y="1421269"/>
            <a:ext cx="10137865" cy="3477875"/>
          </a:xfrm>
          <a:prstGeom prst="rect">
            <a:avLst/>
          </a:prstGeom>
          <a:solidFill>
            <a:srgbClr val="F4FBFE"/>
          </a:solidFill>
          <a:ln>
            <a:solidFill>
              <a:srgbClr val="99DFF9"/>
            </a:solidFill>
          </a:ln>
        </p:spPr>
        <p:txBody>
          <a:bodyPr wrap="square" rtlCol="0">
            <a:noAutofit/>
          </a:bodyPr>
          <a:lstStyle>
            <a:defPPr>
              <a:defRPr lang="en-US"/>
            </a:defPPr>
            <a:lvl1pPr fontAlgn="auto">
              <a:lnSpc>
                <a:spcPts val="2400"/>
              </a:lnSpc>
              <a:spcBef>
                <a:spcPts val="0"/>
              </a:spcBef>
              <a:spcAft>
                <a:spcPts val="0"/>
              </a:spcAft>
              <a:defRPr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defRPr>
            </a:lvl1pPr>
          </a:lstStyle>
          <a:p>
            <a:pPr fontAlgn="ctr"/>
            <a:r>
              <a:rPr lang="en-US" dirty="0">
                <a:latin typeface="Huawei Sans" panose="020C0503030203020204" pitchFamily="34" charset="0"/>
              </a:rPr>
              <a:t># Check information about the LDP LSPs created on R1.</a:t>
            </a:r>
          </a:p>
          <a:p>
            <a:pPr fontAlgn="ctr"/>
            <a:r>
              <a:rPr lang="en-US" dirty="0">
                <a:latin typeface="Huawei Sans" panose="020C0503030203020204" pitchFamily="34" charset="0"/>
              </a:rPr>
              <a:t>[R1]display mpls ldp lsp </a:t>
            </a:r>
          </a:p>
          <a:p>
            <a:pPr fontAlgn="ctr"/>
            <a:r>
              <a:rPr lang="en-US" dirty="0" smtClean="0">
                <a:latin typeface="Huawei Sans" panose="020C0503030203020204" pitchFamily="34" charset="0"/>
              </a:rPr>
              <a:t>LDP </a:t>
            </a:r>
            <a:r>
              <a:rPr lang="en-US" dirty="0">
                <a:latin typeface="Huawei Sans" panose="020C0503030203020204" pitchFamily="34" charset="0"/>
              </a:rPr>
              <a:t>LSP Information</a:t>
            </a:r>
          </a:p>
          <a:p>
            <a:pPr fontAlgn="ctr"/>
            <a:r>
              <a:rPr lang="en-US" dirty="0">
                <a:latin typeface="Huawei Sans" panose="020C0503030203020204" pitchFamily="34" charset="0"/>
              </a:rPr>
              <a:t> -------------------------------------------------------------------------------------------------------------------</a:t>
            </a:r>
          </a:p>
          <a:p>
            <a:pPr fontAlgn="ctr"/>
            <a:r>
              <a:rPr lang="en-US" dirty="0">
                <a:latin typeface="Huawei Sans" panose="020C0503030203020204" pitchFamily="34" charset="0"/>
              </a:rPr>
              <a:t> DestAddress/Mask	In/OutLabel    	UpstreamPeer    	NextHop         	OutInterface</a:t>
            </a:r>
          </a:p>
          <a:p>
            <a:pPr fontAlgn="ctr"/>
            <a:r>
              <a:rPr lang="en-US" dirty="0">
                <a:latin typeface="Huawei Sans" panose="020C0503030203020204" pitchFamily="34" charset="0"/>
              </a:rPr>
              <a:t> -------------------------------------------------------------------------------------------------------------------</a:t>
            </a:r>
          </a:p>
          <a:p>
            <a:pPr fontAlgn="ctr"/>
            <a:r>
              <a:rPr lang="en-US" dirty="0">
                <a:latin typeface="Huawei Sans" panose="020C0503030203020204" pitchFamily="34" charset="0"/>
              </a:rPr>
              <a:t> 10.0.2.2/32       	1024/3            	10.0.2.2        	10.0.12.2       	GE0/0/0</a:t>
            </a:r>
          </a:p>
          <a:p>
            <a:pPr fontAlgn="ctr"/>
            <a:r>
              <a:rPr lang="en-US" dirty="0">
                <a:latin typeface="Huawei Sans" panose="020C0503030203020204" pitchFamily="34" charset="0"/>
              </a:rPr>
              <a:t> 10.0.3.3/32        	1025/1025       	10.0.2.2        	10.0.12.2       	GE0/0/0</a:t>
            </a:r>
          </a:p>
          <a:p>
            <a:pPr fontAlgn="ctr"/>
            <a:r>
              <a:rPr lang="en-US" dirty="0">
                <a:latin typeface="Huawei Sans" panose="020C0503030203020204" pitchFamily="34" charset="0"/>
              </a:rPr>
              <a:t> 192.168.1.0/24     	3/NULL		10.0.2.2        	192.168.1.254   	GE0/0/1</a:t>
            </a:r>
          </a:p>
          <a:p>
            <a:pPr fontAlgn="ctr"/>
            <a:r>
              <a:rPr lang="en-US" dirty="0">
                <a:latin typeface="Huawei Sans" panose="020C0503030203020204" pitchFamily="34" charset="0"/>
              </a:rPr>
              <a:t>*192.168.1.0/24     	Liberal/1027                   		DS/10.0.2.2 </a:t>
            </a:r>
          </a:p>
          <a:p>
            <a:pPr fontAlgn="ctr"/>
            <a:r>
              <a:rPr lang="en-US" dirty="0">
                <a:latin typeface="Huawei Sans" panose="020C0503030203020204" pitchFamily="34" charset="0"/>
              </a:rPr>
              <a:t> 192.168.4.0/24     	1027/1028      	10.0.2.2         	10.0.12.2       	GE0/0/0</a:t>
            </a:r>
          </a:p>
        </p:txBody>
      </p:sp>
    </p:spTree>
    <p:extLst>
      <p:ext uri="{BB962C8B-B14F-4D97-AF65-F5344CB8AC3E}">
        <p14:creationId xmlns:p14="http://schemas.microsoft.com/office/powerpoint/2010/main" val="294371434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9" y="1242452"/>
            <a:ext cx="11181322" cy="4680000"/>
          </a:xfrm>
        </p:spPr>
        <p:txBody>
          <a:bodyPr wrap="square">
            <a:noAutofit/>
          </a:bodyPr>
          <a:lstStyle/>
          <a:p>
            <a:pPr fontAlgn="ctr">
              <a:lnSpc>
                <a:spcPct val="100000"/>
              </a:lnSpc>
            </a:pPr>
            <a:r>
              <a:rPr lang="en-US" dirty="0">
                <a:latin typeface="Huawei Sans" panose="020C0503030203020204" pitchFamily="34" charset="0"/>
                <a:ea typeface="方正兰亭黑简体" panose="02000000000000000000" pitchFamily="2" charset="-122"/>
                <a:sym typeface="Huawei Sans" panose="020C0503030203020204" pitchFamily="34" charset="0"/>
              </a:rPr>
              <a:t>(</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Single) </a:t>
            </a:r>
            <a:r>
              <a:rPr lang="en-US" dirty="0">
                <a:latin typeface="Huawei Sans" panose="020C0503030203020204" pitchFamily="34" charset="0"/>
                <a:ea typeface="方正兰亭黑简体" panose="02000000000000000000" pitchFamily="2" charset="-122"/>
                <a:sym typeface="Huawei Sans" panose="020C0503030203020204" pitchFamily="34" charset="0"/>
              </a:rPr>
              <a:t>Which of the following commands can be used to display a label distributed for a specific FEC? </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dirty="0" smtClean="0">
                <a:sym typeface="Huawei Sans" panose="020C0503030203020204" pitchFamily="34" charset="0"/>
              </a:rPr>
              <a:t>(  )</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a:p>
            <a:pPr marL="800100" lvl="1" indent="-314325">
              <a:lnSpc>
                <a:spcPct val="100000"/>
              </a:lnSpc>
            </a:pPr>
            <a:r>
              <a:rPr lang="en-US" dirty="0">
                <a:sym typeface="Huawei Sans" panose="020C0503030203020204" pitchFamily="34" charset="0"/>
              </a:rPr>
              <a:t>display mpls ldp</a:t>
            </a:r>
          </a:p>
          <a:p>
            <a:pPr marL="800100" lvl="1" indent="-314325">
              <a:lnSpc>
                <a:spcPct val="100000"/>
              </a:lnSpc>
            </a:pPr>
            <a:r>
              <a:rPr lang="en-US" dirty="0">
                <a:sym typeface="Huawei Sans" panose="020C0503030203020204" pitchFamily="34" charset="0"/>
              </a:rPr>
              <a:t>display mpls ldp interface</a:t>
            </a:r>
          </a:p>
          <a:p>
            <a:pPr marL="800100" lvl="1" indent="-314325">
              <a:lnSpc>
                <a:spcPct val="100000"/>
              </a:lnSpc>
            </a:pPr>
            <a:r>
              <a:rPr lang="en-US" dirty="0">
                <a:sym typeface="Huawei Sans" panose="020C0503030203020204" pitchFamily="34" charset="0"/>
              </a:rPr>
              <a:t>display mpls lsp</a:t>
            </a:r>
          </a:p>
          <a:p>
            <a:pPr marL="800100" lvl="1" indent="-314325">
              <a:lnSpc>
                <a:spcPct val="100000"/>
              </a:lnSpc>
            </a:pPr>
            <a:r>
              <a:rPr lang="en-US" dirty="0">
                <a:sym typeface="Huawei Sans" panose="020C0503030203020204" pitchFamily="34" charset="0"/>
              </a:rPr>
              <a:t>display mpls ldp session</a:t>
            </a:r>
          </a:p>
          <a:p>
            <a:pPr>
              <a:lnSpc>
                <a:spcPct val="100000"/>
              </a:lnSpc>
            </a:pPr>
            <a:r>
              <a:rPr lang="en-US" dirty="0">
                <a:latin typeface="Huawei Sans" panose="020C0503030203020204" pitchFamily="34" charset="0"/>
                <a:ea typeface="方正兰亭黑简体" panose="02000000000000000000" pitchFamily="2" charset="-122"/>
                <a:sym typeface="Huawei Sans" panose="020C0503030203020204" pitchFamily="34" charset="0"/>
              </a:rPr>
              <a:t>(</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Single) </a:t>
            </a:r>
            <a:r>
              <a:rPr lang="en-US" dirty="0">
                <a:latin typeface="Huawei Sans" panose="020C0503030203020204" pitchFamily="34" charset="0"/>
                <a:ea typeface="方正兰亭黑简体" panose="02000000000000000000" pitchFamily="2" charset="-122"/>
                <a:sym typeface="Huawei Sans" panose="020C0503030203020204" pitchFamily="34" charset="0"/>
              </a:rPr>
              <a:t>What is the default combination of label advertisement mode, label distribution control mode, and label retention mode on Huawei devices?</a:t>
            </a:r>
          </a:p>
          <a:p>
            <a:pPr marL="800100" lvl="1" indent="-314325" algn="l" fontAlgn="ctr">
              <a:lnSpc>
                <a:spcPct val="100000"/>
              </a:lnSpc>
            </a:pPr>
            <a:r>
              <a:rPr lang="en-US" dirty="0" smtClean="0">
                <a:latin typeface="Huawei Sans" panose="020C0503030203020204" pitchFamily="34" charset="0"/>
              </a:rPr>
              <a:t>DU </a:t>
            </a:r>
            <a:r>
              <a:rPr lang="en-US" dirty="0">
                <a:latin typeface="Huawei Sans" panose="020C0503030203020204" pitchFamily="34" charset="0"/>
              </a:rPr>
              <a:t>+ Independent + Conservative</a:t>
            </a:r>
          </a:p>
          <a:p>
            <a:pPr marL="800100" lvl="1" indent="-314325" fontAlgn="ctr">
              <a:lnSpc>
                <a:spcPct val="100000"/>
              </a:lnSpc>
            </a:pPr>
            <a:r>
              <a:rPr lang="en-US" dirty="0" smtClean="0">
                <a:latin typeface="Huawei Sans" panose="020C0503030203020204" pitchFamily="34" charset="0"/>
              </a:rPr>
              <a:t>DU </a:t>
            </a:r>
            <a:r>
              <a:rPr lang="en-US" dirty="0">
                <a:latin typeface="Huawei Sans" panose="020C0503030203020204" pitchFamily="34" charset="0"/>
              </a:rPr>
              <a:t>+ Ordered+ Liberal</a:t>
            </a:r>
          </a:p>
          <a:p>
            <a:pPr marL="800100" lvl="1" indent="-314325" fontAlgn="ctr">
              <a:lnSpc>
                <a:spcPct val="100000"/>
              </a:lnSpc>
            </a:pP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DoD </a:t>
            </a:r>
            <a:r>
              <a:rPr lang="en-US" dirty="0">
                <a:latin typeface="Huawei Sans" panose="020C0503030203020204" pitchFamily="34" charset="0"/>
                <a:ea typeface="方正兰亭黑简体" panose="02000000000000000000" pitchFamily="2" charset="-122"/>
                <a:sym typeface="Huawei Sans" panose="020C0503030203020204" pitchFamily="34" charset="0"/>
              </a:rPr>
              <a:t>+ Independent+ Liberal</a:t>
            </a:r>
          </a:p>
          <a:p>
            <a:pPr marL="800100" lvl="1" indent="-314325" algn="l" fontAlgn="ctr">
              <a:lnSpc>
                <a:spcPct val="100000"/>
              </a:lnSpc>
            </a:pPr>
            <a:r>
              <a:rPr lang="en-US" dirty="0" smtClean="0">
                <a:latin typeface="Huawei Sans" panose="020C0503030203020204" pitchFamily="34" charset="0"/>
              </a:rPr>
              <a:t>DoD </a:t>
            </a:r>
            <a:r>
              <a:rPr lang="en-US" dirty="0">
                <a:latin typeface="Huawei Sans" panose="020C0503030203020204" pitchFamily="34" charset="0"/>
              </a:rPr>
              <a:t>+ Ordered + Conservative</a:t>
            </a:r>
          </a:p>
        </p:txBody>
      </p:sp>
    </p:spTree>
    <p:extLst>
      <p:ext uri="{BB962C8B-B14F-4D97-AF65-F5344CB8AC3E}">
        <p14:creationId xmlns:p14="http://schemas.microsoft.com/office/powerpoint/2010/main" val="174404586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4294967295"/>
          </p:nvPr>
        </p:nvSpPr>
        <p:spPr>
          <a:xfrm>
            <a:off x="451879" y="1241721"/>
            <a:ext cx="11306174" cy="4680000"/>
          </a:xfrm>
          <a:prstGeom prst="rect">
            <a:avLst/>
          </a:prstGeom>
        </p:spPr>
        <p:txBody>
          <a:bodyPr wrap="square">
            <a:noAutofit/>
          </a:bodyPr>
          <a:lstStyle/>
          <a:p>
            <a:pPr fontAlgn="ctr"/>
            <a:r>
              <a:rPr lang="en-US" sz="2000" dirty="0" smtClean="0">
                <a:latin typeface="Huawei Sans" panose="020C0503030203020204" pitchFamily="34" charset="0"/>
                <a:ea typeface="方正兰亭黑简体" panose="02000000000000000000" pitchFamily="2" charset="-122"/>
                <a:sym typeface="Huawei Sans" panose="020C0503030203020204" pitchFamily="34" charset="0"/>
              </a:rPr>
              <a:t>MPLS supports multiple label distribution protocols, among which LDP is widely used.</a:t>
            </a:r>
          </a:p>
          <a:p>
            <a:pPr fontAlgn="ctr"/>
            <a:r>
              <a:rPr lang="en-US" sz="2000" dirty="0" smtClean="0">
                <a:latin typeface="Huawei Sans" panose="020C0503030203020204" pitchFamily="34" charset="0"/>
                <a:ea typeface="方正兰亭黑简体" panose="02000000000000000000" pitchFamily="2" charset="-122"/>
                <a:sym typeface="Huawei Sans" panose="020C0503030203020204" pitchFamily="34" charset="0"/>
              </a:rPr>
              <a:t>LDP is a process in which LSRs negotiate the meaning of labels. LDP uses discovery, session, advertisement, and notification packets to establish sessions and distribute labels.</a:t>
            </a:r>
          </a:p>
          <a:p>
            <a:pPr fontAlgn="ctr"/>
            <a:r>
              <a:rPr lang="en-US" sz="2000" dirty="0" smtClean="0">
                <a:latin typeface="Huawei Sans" panose="020C0503030203020204" pitchFamily="34" charset="0"/>
              </a:rPr>
              <a:t>LDP determines label advertisement and management based on the label advertisement mode, label distribution control mode, and label retention mode. By default, Huawei datacom devices use the DU label advertisement mode + ordered label distribution control mode + liberal label retention mode.</a:t>
            </a:r>
          </a:p>
          <a:p>
            <a:pPr fontAlgn="ctr"/>
            <a:r>
              <a:rPr lang="en-US" sz="2000" dirty="0" smtClean="0">
                <a:latin typeface="Huawei Sans" panose="020C0503030203020204" pitchFamily="34" charset="0"/>
              </a:rPr>
              <a:t>LDP can directly map network-layer routing information to label information in order to establish LSPs. LSRs are connected according to the incoming label, next hop, and outgoing label corresponding to a specified FEC in the local forwarding table. In this manner, the LSP crossing the entire MPLS domain can be formed.</a:t>
            </a: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42038835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561976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wrap="square">
            <a:noAutofit/>
          </a:bodyPr>
          <a:lstStyle/>
          <a:p>
            <a:pPr fontAlgn="ctr"/>
            <a:r>
              <a:rPr lang="en-US" b="1" dirty="0">
                <a:latin typeface="Huawei Sans" panose="020C0503030203020204" pitchFamily="34" charset="0"/>
                <a:ea typeface="方正兰亭黑简体" panose="02000000000000000000" pitchFamily="2" charset="-122"/>
                <a:sym typeface="Huawei Sans" panose="020C0503030203020204" pitchFamily="34" charset="0"/>
              </a:rPr>
              <a:t>Basic LDP Concepts</a:t>
            </a:r>
          </a:p>
          <a:p>
            <a:pPr fontAlgn="ct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LDP Principles</a:t>
            </a:r>
          </a:p>
          <a:p>
            <a:pPr fontAlgn="ct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Basic LDP Configurations</a:t>
            </a:r>
          </a:p>
        </p:txBody>
      </p:sp>
    </p:spTree>
    <p:extLst>
      <p:ext uri="{BB962C8B-B14F-4D97-AF65-F5344CB8AC3E}">
        <p14:creationId xmlns:p14="http://schemas.microsoft.com/office/powerpoint/2010/main" val="409090337"/>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文本占位符 87"/>
          <p:cNvSpPr>
            <a:spLocks noGrp="1"/>
          </p:cNvSpPr>
          <p:nvPr>
            <p:ph type="body" sz="quarter" idx="10"/>
          </p:nvPr>
        </p:nvSpPr>
        <p:spPr/>
        <p:txBody>
          <a:bodyPr wrap="square">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LDP is an MPLS control protocol, which is similar to a signaling protocol on a traditional network. LDP is responsible for FEC classification, label distribution, and LSP establishment and maintenance. LDP defines the messages used in label distribution as well as the message processing procedures.</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The working process of LDP involves:</a:t>
            </a:r>
          </a:p>
          <a:p>
            <a:pPr marL="603250" lvl="1" indent="-292100" fontAlgn="ctr">
              <a:buSzPct val="100000"/>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LDP session establishment between LSRs</a:t>
            </a:r>
          </a:p>
          <a:p>
            <a:pPr marL="603250" lvl="1" indent="-292100" fontAlgn="ctr">
              <a:buSzPct val="100000"/>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Dynamic exchange of FEC-label mapping information between LSRs over LDP sessions, as well as LSP establishment based on label information</a:t>
            </a:r>
          </a:p>
        </p:txBody>
      </p:sp>
      <p:sp>
        <p:nvSpPr>
          <p:cNvPr id="87" name="标题 86"/>
          <p:cNvSpPr>
            <a:spLocks noGrp="1"/>
          </p:cNvSpPr>
          <p:nvPr>
            <p:ph type="title"/>
          </p:nvPr>
        </p:nvSpPr>
        <p:spPr/>
        <p:txBody>
          <a:bodyPr wrap="square">
            <a:noAutofit/>
          </a:body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LDP Overview</a:t>
            </a:r>
          </a:p>
        </p:txBody>
      </p:sp>
      <p:cxnSp>
        <p:nvCxnSpPr>
          <p:cNvPr id="60" name="直接连接符 59"/>
          <p:cNvCxnSpPr>
            <a:stCxn id="63" idx="3"/>
            <a:endCxn id="62" idx="1"/>
          </p:cNvCxnSpPr>
          <p:nvPr/>
        </p:nvCxnSpPr>
        <p:spPr bwMode="auto">
          <a:xfrm>
            <a:off x="2191487" y="4914738"/>
            <a:ext cx="7818437" cy="5105"/>
          </a:xfrm>
          <a:prstGeom prst="line">
            <a:avLst/>
          </a:prstGeom>
          <a:solidFill>
            <a:schemeClr val="accent1"/>
          </a:solidFill>
          <a:ln w="28575" cap="flat" cmpd="sng" algn="ctr">
            <a:solidFill>
              <a:schemeClr val="tx1"/>
            </a:solidFill>
            <a:prstDash val="solid"/>
            <a:round/>
            <a:headEnd type="none" w="med" len="med"/>
            <a:tailEnd type="none" w="med" len="med"/>
          </a:ln>
          <a:effectLst/>
        </p:spPr>
      </p:cxnSp>
      <p:grpSp>
        <p:nvGrpSpPr>
          <p:cNvPr id="18" name="组合 17"/>
          <p:cNvGrpSpPr/>
          <p:nvPr/>
        </p:nvGrpSpPr>
        <p:grpSpPr>
          <a:xfrm>
            <a:off x="3313025" y="3636806"/>
            <a:ext cx="1805779" cy="1061829"/>
            <a:chOff x="3236826" y="3235618"/>
            <a:chExt cx="1805779" cy="1061829"/>
          </a:xfrm>
        </p:grpSpPr>
        <p:sp>
          <p:nvSpPr>
            <p:cNvPr id="28" name="Text Box 27"/>
            <p:cNvSpPr txBox="1">
              <a:spLocks noChangeArrowheads="1"/>
            </p:cNvSpPr>
            <p:nvPr/>
          </p:nvSpPr>
          <p:spPr bwMode="auto">
            <a:xfrm>
              <a:off x="3760702" y="3235618"/>
              <a:ext cx="1281903" cy="1061829"/>
            </a:xfrm>
            <a:prstGeom prst="rect">
              <a:avLst/>
            </a:prstGeom>
            <a:solidFill>
              <a:srgbClr val="F3FBFE"/>
            </a:solidFill>
            <a:ln w="9525" algn="ctr">
              <a:solidFill>
                <a:srgbClr val="99DFF9"/>
              </a:solidFill>
              <a:miter lim="800000"/>
              <a:headEnd/>
              <a:tailEnd/>
            </a:ln>
          </p:spPr>
          <p:txBody>
            <a:bodyPr wrap="square" lIns="0" rIns="0">
              <a:noAutofit/>
            </a:bodyPr>
            <a:lstStyle>
              <a:defPPr>
                <a:defRPr lang="en-US"/>
              </a:defPPr>
              <a:lvl1pPr algn="ctr" defTabSz="784225" eaLnBrk="0" fontAlgn="base" hangingPunct="0">
                <a:spcBef>
                  <a:spcPct val="50000"/>
                </a:spcBef>
                <a:defRPr sz="1200">
                  <a:latin typeface="Huawei Sans" panose="020C0503030203020204" pitchFamily="34" charset="0"/>
                  <a:ea typeface="方正兰亭黑简体" panose="02000000000000000000" pitchFamily="2" charset="-122"/>
                </a:defRPr>
              </a:lvl1pPr>
              <a:lvl2pPr marL="742950" indent="-285750" defTabSz="784225" eaLnBrk="0" hangingPunct="0">
                <a:defRPr>
                  <a:latin typeface="Arial" panose="020B0604020202020204" pitchFamily="34" charset="0"/>
                  <a:ea typeface="华文细黑" panose="02010600040101010101" pitchFamily="2" charset="-122"/>
                </a:defRPr>
              </a:lvl2pPr>
              <a:lvl3pPr marL="1143000" indent="-228600" defTabSz="784225" eaLnBrk="0" hangingPunct="0">
                <a:defRPr>
                  <a:latin typeface="Arial" panose="020B0604020202020204" pitchFamily="34" charset="0"/>
                  <a:ea typeface="华文细黑" panose="02010600040101010101" pitchFamily="2" charset="-122"/>
                </a:defRPr>
              </a:lvl3pPr>
              <a:lvl4pPr marL="1600200" indent="-228600" defTabSz="784225" eaLnBrk="0" hangingPunct="0">
                <a:defRPr>
                  <a:latin typeface="Arial" panose="020B0604020202020204" pitchFamily="34" charset="0"/>
                  <a:ea typeface="华文细黑" panose="02010600040101010101" pitchFamily="2" charset="-122"/>
                </a:defRPr>
              </a:lvl4pPr>
              <a:lvl5pPr marL="2057400" indent="-228600" defTabSz="784225" eaLnBrk="0" hangingPunct="0">
                <a:defRPr>
                  <a:latin typeface="Arial" panose="020B0604020202020204" pitchFamily="34" charset="0"/>
                  <a:ea typeface="华文细黑" panose="02010600040101010101" pitchFamily="2" charset="-122"/>
                </a:defRPr>
              </a:lvl5pPr>
              <a:lvl6pPr marL="2514600" indent="-228600" defTabSz="784225" eaLnBrk="0" fontAlgn="t" hangingPunct="0">
                <a:spcBef>
                  <a:spcPct val="0"/>
                </a:spcBef>
                <a:spcAft>
                  <a:spcPct val="0"/>
                </a:spcAft>
                <a:defRPr>
                  <a:latin typeface="Arial" panose="020B0604020202020204" pitchFamily="34" charset="0"/>
                  <a:ea typeface="华文细黑" panose="02010600040101010101" pitchFamily="2" charset="-122"/>
                </a:defRPr>
              </a:lvl6pPr>
              <a:lvl7pPr marL="2971800" indent="-228600" defTabSz="784225" eaLnBrk="0" fontAlgn="t" hangingPunct="0">
                <a:spcBef>
                  <a:spcPct val="0"/>
                </a:spcBef>
                <a:spcAft>
                  <a:spcPct val="0"/>
                </a:spcAft>
                <a:defRPr>
                  <a:latin typeface="Arial" panose="020B0604020202020204" pitchFamily="34" charset="0"/>
                  <a:ea typeface="华文细黑" panose="02010600040101010101" pitchFamily="2" charset="-122"/>
                </a:defRPr>
              </a:lvl7pPr>
              <a:lvl8pPr marL="3429000" indent="-228600" defTabSz="784225" eaLnBrk="0" fontAlgn="t" hangingPunct="0">
                <a:spcBef>
                  <a:spcPct val="0"/>
                </a:spcBef>
                <a:spcAft>
                  <a:spcPct val="0"/>
                </a:spcAft>
                <a:defRPr>
                  <a:latin typeface="Arial" panose="020B0604020202020204" pitchFamily="34" charset="0"/>
                  <a:ea typeface="华文细黑" panose="02010600040101010101" pitchFamily="2" charset="-122"/>
                </a:defRPr>
              </a:lvl8pPr>
              <a:lvl9pPr marL="3886200" indent="-228600" defTabSz="784225" eaLnBrk="0" fontAlgn="t" hangingPunct="0">
                <a:spcBef>
                  <a:spcPct val="0"/>
                </a:spcBef>
                <a:spcAft>
                  <a:spcPct val="0"/>
                </a:spcAft>
                <a:defRPr>
                  <a:latin typeface="Arial" panose="020B0604020202020204" pitchFamily="34" charset="0"/>
                  <a:ea typeface="华文细黑" panose="02010600040101010101" pitchFamily="2" charset="-122"/>
                </a:defRPr>
              </a:lvl9pPr>
            </a:lstStyle>
            <a:p>
              <a:pPr fontAlgn="ctr"/>
              <a:r>
                <a:rPr lang="en-US" sz="1400" dirty="0">
                  <a:latin typeface="Huawei Sans" panose="020C0503030203020204" pitchFamily="34" charset="0"/>
                  <a:sym typeface="Huawei Sans" panose="020C0503030203020204" pitchFamily="34" charset="0"/>
                </a:rPr>
                <a:t>FEC: 192.168.3.0/24</a:t>
              </a:r>
            </a:p>
            <a:p>
              <a:pPr fontAlgn="ctr"/>
              <a:r>
                <a:rPr lang="en-US" sz="1400" dirty="0">
                  <a:latin typeface="Huawei Sans" panose="020C0503030203020204" pitchFamily="34" charset="0"/>
                  <a:sym typeface="Huawei Sans" panose="020C0503030203020204" pitchFamily="34" charset="0"/>
                </a:rPr>
                <a:t>Incoming label: 1024</a:t>
              </a:r>
            </a:p>
          </p:txBody>
        </p:sp>
        <p:sp>
          <p:nvSpPr>
            <p:cNvPr id="37" name="Line 36"/>
            <p:cNvSpPr>
              <a:spLocks noChangeShapeType="1"/>
            </p:cNvSpPr>
            <p:nvPr/>
          </p:nvSpPr>
          <p:spPr bwMode="auto">
            <a:xfrm rot="10800000">
              <a:off x="3236826" y="3786759"/>
              <a:ext cx="523876" cy="0"/>
            </a:xfrm>
            <a:prstGeom prst="line">
              <a:avLst/>
            </a:prstGeom>
            <a:noFill/>
            <a:ln w="38100">
              <a:solidFill>
                <a:srgbClr val="EC7061"/>
              </a:solidFill>
              <a:round/>
              <a:headEnd/>
              <a:tailEnd type="triangle" w="med" len="med"/>
            </a:ln>
            <a:extLst>
              <a:ext uri="{909E8E84-426E-40DD-AFC4-6F175D3DCCD1}">
                <a14:hiddenFill xmlns:a14="http://schemas.microsoft.com/office/drawing/2010/main">
                  <a:noFill/>
                </a14:hiddenFill>
              </a:ext>
            </a:extLst>
          </p:spPr>
          <p:txBody>
            <a:bodyPr wrap="square" lIns="73025" tIns="36512" rIns="73025" bIns="36512" anchor="ctr">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58" name="直接连接符 57"/>
          <p:cNvCxnSpPr/>
          <p:nvPr/>
        </p:nvCxnSpPr>
        <p:spPr bwMode="auto">
          <a:xfrm rot="10800000">
            <a:off x="10009924" y="4743807"/>
            <a:ext cx="0" cy="316358"/>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61" name="直接连接符 60"/>
          <p:cNvCxnSpPr/>
          <p:nvPr/>
        </p:nvCxnSpPr>
        <p:spPr bwMode="auto">
          <a:xfrm>
            <a:off x="2191487" y="4743807"/>
            <a:ext cx="0" cy="316358"/>
          </a:xfrm>
          <a:prstGeom prst="line">
            <a:avLst/>
          </a:prstGeom>
          <a:solidFill>
            <a:schemeClr val="accent1"/>
          </a:solidFill>
          <a:ln w="28575" cap="flat" cmpd="sng" algn="ctr">
            <a:solidFill>
              <a:schemeClr val="tx1"/>
            </a:solidFill>
            <a:prstDash val="solid"/>
            <a:round/>
            <a:headEnd type="none" w="med" len="med"/>
            <a:tailEnd type="none" w="med" len="med"/>
          </a:ln>
          <a:effectLst/>
        </p:spPr>
      </p:cxnSp>
      <p:sp>
        <p:nvSpPr>
          <p:cNvPr id="62" name="Text Box 18"/>
          <p:cNvSpPr txBox="1">
            <a:spLocks noChangeArrowheads="1"/>
          </p:cNvSpPr>
          <p:nvPr/>
        </p:nvSpPr>
        <p:spPr bwMode="auto">
          <a:xfrm>
            <a:off x="10009924" y="4781343"/>
            <a:ext cx="1250663" cy="276999"/>
          </a:xfrm>
          <a:prstGeom prst="rect">
            <a:avLst/>
          </a:prstGeom>
          <a:noFill/>
          <a:ln w="9525" algn="ctr">
            <a:noFill/>
            <a:miter lim="800000"/>
            <a:headEnd/>
            <a:tailEnd/>
          </a:ln>
        </p:spPr>
        <p:txBody>
          <a:bodyPr wrap="square">
            <a:noAutofit/>
          </a:bodyPr>
          <a:lstStyle/>
          <a:p>
            <a:pPr algn="ctr" defTabSz="784225" eaLnBrk="0" fontAlgn="ctr" hangingPunct="0"/>
            <a:r>
              <a:rPr lang="en-US" sz="1200" b="1" dirty="0">
                <a:latin typeface="Huawei Sans" panose="020C0503030203020204" pitchFamily="34" charset="0"/>
                <a:ea typeface="方正兰亭黑简体" panose="02000000000000000000" pitchFamily="2" charset="-122"/>
                <a:sym typeface="Huawei Sans" panose="020C0503030203020204" pitchFamily="34" charset="0"/>
              </a:rPr>
              <a:t>192.168.3.0/24</a:t>
            </a:r>
          </a:p>
        </p:txBody>
      </p:sp>
      <p:sp>
        <p:nvSpPr>
          <p:cNvPr id="63" name="Text Box 18"/>
          <p:cNvSpPr txBox="1">
            <a:spLocks noChangeArrowheads="1"/>
          </p:cNvSpPr>
          <p:nvPr/>
        </p:nvSpPr>
        <p:spPr bwMode="auto">
          <a:xfrm>
            <a:off x="940824" y="4776238"/>
            <a:ext cx="1250663" cy="276999"/>
          </a:xfrm>
          <a:prstGeom prst="rect">
            <a:avLst/>
          </a:prstGeom>
          <a:noFill/>
          <a:ln w="9525" algn="ctr">
            <a:noFill/>
            <a:miter lim="800000"/>
            <a:headEnd/>
            <a:tailEnd/>
          </a:ln>
        </p:spPr>
        <p:txBody>
          <a:bodyPr wrap="square">
            <a:noAutofit/>
          </a:bodyPr>
          <a:lstStyle/>
          <a:p>
            <a:pPr algn="ctr" defTabSz="784225" eaLnBrk="0" fontAlgn="ctr" hangingPunct="0"/>
            <a:r>
              <a:rPr lang="en-US" sz="1200" b="1"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grpSp>
        <p:nvGrpSpPr>
          <p:cNvPr id="13" name="组合 12"/>
          <p:cNvGrpSpPr/>
          <p:nvPr/>
        </p:nvGrpSpPr>
        <p:grpSpPr>
          <a:xfrm>
            <a:off x="2527326" y="4636135"/>
            <a:ext cx="628652" cy="853596"/>
            <a:chOff x="2513268" y="4813560"/>
            <a:chExt cx="628652" cy="853596"/>
          </a:xfrm>
        </p:grpSpPr>
        <p:pic>
          <p:nvPicPr>
            <p:cNvPr id="5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2513268" y="4813560"/>
              <a:ext cx="628652" cy="531703"/>
            </a:xfrm>
            <a:prstGeom prst="rect">
              <a:avLst/>
            </a:prstGeom>
            <a:noFill/>
          </p:spPr>
        </p:pic>
        <p:sp>
          <p:nvSpPr>
            <p:cNvPr id="65" name="Text Box 18"/>
            <p:cNvSpPr txBox="1">
              <a:spLocks noChangeArrowheads="1"/>
            </p:cNvSpPr>
            <p:nvPr/>
          </p:nvSpPr>
          <p:spPr bwMode="auto">
            <a:xfrm>
              <a:off x="2625192" y="5359379"/>
              <a:ext cx="394660" cy="307777"/>
            </a:xfrm>
            <a:prstGeom prst="rect">
              <a:avLst/>
            </a:prstGeom>
            <a:noFill/>
            <a:ln w="9525" algn="ctr">
              <a:noFill/>
              <a:miter lim="800000"/>
              <a:headEnd/>
              <a:tailEnd/>
            </a:ln>
          </p:spPr>
          <p:txBody>
            <a:bodyPr wrap="square">
              <a:noAutofit/>
            </a:bodyPr>
            <a:lstStyle/>
            <a:p>
              <a:pPr algn="ctr" defTabSz="784225" eaLnBrk="0" fontAlgn="ctr" hangingPunct="0"/>
              <a:r>
                <a:rPr lang="en-US" sz="1400" dirty="0">
                  <a:latin typeface="Huawei Sans" panose="020C0503030203020204" pitchFamily="34" charset="0"/>
                  <a:ea typeface="方正兰亭黑简体" panose="02000000000000000000" pitchFamily="2" charset="-122"/>
                  <a:sym typeface="Huawei Sans" panose="020C0503030203020204" pitchFamily="34" charset="0"/>
                </a:rPr>
                <a:t>R1</a:t>
              </a:r>
            </a:p>
          </p:txBody>
        </p:sp>
      </p:grpSp>
      <p:grpSp>
        <p:nvGrpSpPr>
          <p:cNvPr id="11" name="组合 10"/>
          <p:cNvGrpSpPr/>
          <p:nvPr/>
        </p:nvGrpSpPr>
        <p:grpSpPr>
          <a:xfrm>
            <a:off x="5787861" y="4636135"/>
            <a:ext cx="628652" cy="853596"/>
            <a:chOff x="4711008" y="4813560"/>
            <a:chExt cx="628652" cy="853596"/>
          </a:xfrm>
        </p:grpSpPr>
        <p:pic>
          <p:nvPicPr>
            <p:cNvPr id="5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4711008" y="4813560"/>
              <a:ext cx="628652" cy="531703"/>
            </a:xfrm>
            <a:prstGeom prst="rect">
              <a:avLst/>
            </a:prstGeom>
            <a:noFill/>
          </p:spPr>
        </p:pic>
        <p:sp>
          <p:nvSpPr>
            <p:cNvPr id="66" name="Text Box 18"/>
            <p:cNvSpPr txBox="1">
              <a:spLocks noChangeArrowheads="1"/>
            </p:cNvSpPr>
            <p:nvPr/>
          </p:nvSpPr>
          <p:spPr bwMode="auto">
            <a:xfrm>
              <a:off x="4836459" y="5359379"/>
              <a:ext cx="394660" cy="307777"/>
            </a:xfrm>
            <a:prstGeom prst="rect">
              <a:avLst/>
            </a:prstGeom>
            <a:noFill/>
            <a:ln w="9525" algn="ctr">
              <a:noFill/>
              <a:miter lim="800000"/>
              <a:headEnd/>
              <a:tailEnd/>
            </a:ln>
          </p:spPr>
          <p:txBody>
            <a:bodyPr wrap="square">
              <a:noAutofit/>
            </a:bodyPr>
            <a:lstStyle/>
            <a:p>
              <a:pPr algn="ctr" defTabSz="784225" eaLnBrk="0" fontAlgn="ctr" hangingPunct="0"/>
              <a:r>
                <a:rPr lang="en-US" sz="1400" dirty="0">
                  <a:latin typeface="Huawei Sans" panose="020C0503030203020204" pitchFamily="34" charset="0"/>
                  <a:ea typeface="方正兰亭黑简体" panose="02000000000000000000" pitchFamily="2" charset="-122"/>
                  <a:sym typeface="Huawei Sans" panose="020C0503030203020204" pitchFamily="34" charset="0"/>
                </a:rPr>
                <a:t>R2</a:t>
              </a:r>
            </a:p>
          </p:txBody>
        </p:sp>
      </p:grpSp>
      <p:grpSp>
        <p:nvGrpSpPr>
          <p:cNvPr id="4" name="组合 3"/>
          <p:cNvGrpSpPr/>
          <p:nvPr/>
        </p:nvGrpSpPr>
        <p:grpSpPr>
          <a:xfrm>
            <a:off x="9048397" y="4631544"/>
            <a:ext cx="628652" cy="853596"/>
            <a:chOff x="6926525" y="4813560"/>
            <a:chExt cx="628652" cy="853596"/>
          </a:xfrm>
        </p:grpSpPr>
        <p:pic>
          <p:nvPicPr>
            <p:cNvPr id="5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6926525" y="4813560"/>
              <a:ext cx="628652" cy="531703"/>
            </a:xfrm>
            <a:prstGeom prst="rect">
              <a:avLst/>
            </a:prstGeom>
            <a:noFill/>
          </p:spPr>
        </p:pic>
        <p:sp>
          <p:nvSpPr>
            <p:cNvPr id="67" name="Text Box 18"/>
            <p:cNvSpPr txBox="1">
              <a:spLocks noChangeArrowheads="1"/>
            </p:cNvSpPr>
            <p:nvPr/>
          </p:nvSpPr>
          <p:spPr bwMode="auto">
            <a:xfrm>
              <a:off x="7044513" y="5359379"/>
              <a:ext cx="394660" cy="307777"/>
            </a:xfrm>
            <a:prstGeom prst="rect">
              <a:avLst/>
            </a:prstGeom>
            <a:noFill/>
            <a:ln w="9525" algn="ctr">
              <a:noFill/>
              <a:miter lim="800000"/>
              <a:headEnd/>
              <a:tailEnd/>
            </a:ln>
          </p:spPr>
          <p:txBody>
            <a:bodyPr wrap="square">
              <a:noAutofit/>
            </a:bodyPr>
            <a:lstStyle/>
            <a:p>
              <a:pPr algn="ctr" defTabSz="784225" eaLnBrk="0" fontAlgn="ctr" hangingPunct="0"/>
              <a:r>
                <a:rPr lang="en-US" sz="1400" dirty="0">
                  <a:latin typeface="Huawei Sans" panose="020C0503030203020204" pitchFamily="34" charset="0"/>
                  <a:ea typeface="方正兰亭黑简体" panose="02000000000000000000" pitchFamily="2" charset="-122"/>
                  <a:sym typeface="Huawei Sans" panose="020C0503030203020204" pitchFamily="34" charset="0"/>
                </a:rPr>
                <a:t>R3</a:t>
              </a:r>
            </a:p>
          </p:txBody>
        </p:sp>
      </p:grpSp>
      <p:grpSp>
        <p:nvGrpSpPr>
          <p:cNvPr id="15" name="组合 14"/>
          <p:cNvGrpSpPr/>
          <p:nvPr/>
        </p:nvGrpSpPr>
        <p:grpSpPr>
          <a:xfrm>
            <a:off x="3824201" y="5098374"/>
            <a:ext cx="1805780" cy="1061829"/>
            <a:chOff x="3760701" y="4946656"/>
            <a:chExt cx="1805780" cy="1061829"/>
          </a:xfrm>
        </p:grpSpPr>
        <p:sp>
          <p:nvSpPr>
            <p:cNvPr id="29" name="Text Box 28"/>
            <p:cNvSpPr txBox="1">
              <a:spLocks noChangeArrowheads="1"/>
            </p:cNvSpPr>
            <p:nvPr/>
          </p:nvSpPr>
          <p:spPr bwMode="auto">
            <a:xfrm>
              <a:off x="3760701" y="4946656"/>
              <a:ext cx="1281904" cy="1061829"/>
            </a:xfrm>
            <a:prstGeom prst="rect">
              <a:avLst/>
            </a:prstGeom>
            <a:solidFill>
              <a:srgbClr val="F3FBFE"/>
            </a:solidFill>
            <a:ln w="9525" algn="ctr">
              <a:solidFill>
                <a:srgbClr val="99DFF9"/>
              </a:solidFill>
              <a:miter lim="800000"/>
              <a:headEnd/>
              <a:tailEnd/>
            </a:ln>
          </p:spPr>
          <p:txBody>
            <a:bodyPr wrap="square" lIns="0" rIns="0">
              <a:noAutofit/>
            </a:bodyPr>
            <a:lstStyle>
              <a:lvl1pPr defTabSz="784225" eaLnBrk="0" hangingPunct="0">
                <a:defRPr>
                  <a:solidFill>
                    <a:schemeClr val="tx1"/>
                  </a:solidFill>
                  <a:latin typeface="Arial" panose="020B0604020202020204" pitchFamily="34" charset="0"/>
                  <a:ea typeface="华文细黑" panose="02010600040101010101" pitchFamily="2" charset="-122"/>
                </a:defRPr>
              </a:lvl1pPr>
              <a:lvl2pPr marL="742950" indent="-285750" defTabSz="784225" eaLnBrk="0" hangingPunct="0">
                <a:defRPr>
                  <a:solidFill>
                    <a:schemeClr val="tx1"/>
                  </a:solidFill>
                  <a:latin typeface="Arial" panose="020B0604020202020204" pitchFamily="34" charset="0"/>
                  <a:ea typeface="华文细黑" panose="02010600040101010101" pitchFamily="2" charset="-122"/>
                </a:defRPr>
              </a:lvl2pPr>
              <a:lvl3pPr marL="1143000" indent="-228600" defTabSz="784225" eaLnBrk="0" hangingPunct="0">
                <a:defRPr>
                  <a:solidFill>
                    <a:schemeClr val="tx1"/>
                  </a:solidFill>
                  <a:latin typeface="Arial" panose="020B0604020202020204" pitchFamily="34" charset="0"/>
                  <a:ea typeface="华文细黑" panose="02010600040101010101" pitchFamily="2" charset="-122"/>
                </a:defRPr>
              </a:lvl3pPr>
              <a:lvl4pPr marL="1600200" indent="-228600" defTabSz="784225" eaLnBrk="0" hangingPunct="0">
                <a:defRPr>
                  <a:solidFill>
                    <a:schemeClr val="tx1"/>
                  </a:solidFill>
                  <a:latin typeface="Arial" panose="020B0604020202020204" pitchFamily="34" charset="0"/>
                  <a:ea typeface="华文细黑" panose="02010600040101010101" pitchFamily="2" charset="-122"/>
                </a:defRPr>
              </a:lvl4pPr>
              <a:lvl5pPr marL="2057400" indent="-228600" defTabSz="784225" eaLnBrk="0" hangingPunct="0">
                <a:defRPr>
                  <a:solidFill>
                    <a:schemeClr val="tx1"/>
                  </a:solidFill>
                  <a:latin typeface="Arial" panose="020B0604020202020204" pitchFamily="34" charset="0"/>
                  <a:ea typeface="华文细黑" panose="02010600040101010101" pitchFamily="2" charset="-122"/>
                </a:defRPr>
              </a:lvl5pPr>
              <a:lvl6pPr marL="2514600" indent="-228600" defTabSz="784225"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defTabSz="784225"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defTabSz="784225"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defTabSz="784225"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fontAlgn="ctr">
                <a:spcBef>
                  <a:spcPct val="50000"/>
                </a:spcBef>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FEC: 192.168.1.0/24</a:t>
              </a:r>
            </a:p>
            <a:p>
              <a:pPr algn="ctr" fontAlgn="ctr">
                <a:spcBef>
                  <a:spcPct val="50000"/>
                </a:spcBef>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Incoming label: 1024</a:t>
              </a:r>
            </a:p>
          </p:txBody>
        </p:sp>
        <p:sp>
          <p:nvSpPr>
            <p:cNvPr id="86" name="Line 36"/>
            <p:cNvSpPr>
              <a:spLocks noChangeShapeType="1"/>
            </p:cNvSpPr>
            <p:nvPr/>
          </p:nvSpPr>
          <p:spPr bwMode="auto">
            <a:xfrm>
              <a:off x="5042605" y="5262127"/>
              <a:ext cx="523876" cy="0"/>
            </a:xfrm>
            <a:prstGeom prst="line">
              <a:avLst/>
            </a:prstGeom>
            <a:noFill/>
            <a:ln w="38100">
              <a:solidFill>
                <a:srgbClr val="EC7061"/>
              </a:solidFill>
              <a:round/>
              <a:headEnd/>
              <a:tailEnd type="triangle" w="med" len="med"/>
            </a:ln>
            <a:extLst>
              <a:ext uri="{909E8E84-426E-40DD-AFC4-6F175D3DCCD1}">
                <a14:hiddenFill xmlns:a14="http://schemas.microsoft.com/office/drawing/2010/main">
                  <a:noFill/>
                </a14:hiddenFill>
              </a:ext>
            </a:extLst>
          </p:spPr>
          <p:txBody>
            <a:bodyPr wrap="square" lIns="73025" tIns="36512" rIns="73025" bIns="36512" anchor="ctr">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4" name="左右箭头 48"/>
          <p:cNvSpPr/>
          <p:nvPr/>
        </p:nvSpPr>
        <p:spPr>
          <a:xfrm>
            <a:off x="3598025" y="4718862"/>
            <a:ext cx="1747789" cy="357065"/>
          </a:xfrm>
          <a:prstGeom prst="leftRightArrow">
            <a:avLst>
              <a:gd name="adj1" fmla="val 73516"/>
              <a:gd name="adj2" fmla="val 50000"/>
            </a:avLst>
          </a:prstGeom>
          <a:solidFill>
            <a:srgbClr val="FFF2CC"/>
          </a:solidFill>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r>
              <a:rPr lang="en-US" sz="1400" dirty="0">
                <a:latin typeface="Huawei Sans" panose="020C0503030203020204" pitchFamily="34" charset="0"/>
              </a:rPr>
              <a:t>LDP session</a:t>
            </a:r>
          </a:p>
        </p:txBody>
      </p:sp>
      <p:sp>
        <p:nvSpPr>
          <p:cNvPr id="70" name="左右箭头 48"/>
          <p:cNvSpPr/>
          <p:nvPr/>
        </p:nvSpPr>
        <p:spPr>
          <a:xfrm>
            <a:off x="6858560" y="4741309"/>
            <a:ext cx="1747789" cy="357065"/>
          </a:xfrm>
          <a:prstGeom prst="leftRightArrow">
            <a:avLst>
              <a:gd name="adj1" fmla="val 73516"/>
              <a:gd name="adj2" fmla="val 50000"/>
            </a:avLst>
          </a:prstGeom>
          <a:solidFill>
            <a:srgbClr val="FFF2CC"/>
          </a:solidFill>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r>
              <a:rPr lang="en-US" sz="1400" dirty="0">
                <a:latin typeface="Huawei Sans" panose="020C0503030203020204" pitchFamily="34" charset="0"/>
              </a:rPr>
              <a:t>LDP session</a:t>
            </a:r>
          </a:p>
        </p:txBody>
      </p:sp>
      <p:grpSp>
        <p:nvGrpSpPr>
          <p:cNvPr id="17" name="组合 16"/>
          <p:cNvGrpSpPr/>
          <p:nvPr/>
        </p:nvGrpSpPr>
        <p:grpSpPr>
          <a:xfrm>
            <a:off x="6571970" y="3646232"/>
            <a:ext cx="1805779" cy="1061829"/>
            <a:chOff x="6800570" y="3245044"/>
            <a:chExt cx="1805779" cy="1061829"/>
          </a:xfrm>
        </p:grpSpPr>
        <p:sp>
          <p:nvSpPr>
            <p:cNvPr id="74" name="Text Box 27"/>
            <p:cNvSpPr txBox="1">
              <a:spLocks noChangeArrowheads="1"/>
            </p:cNvSpPr>
            <p:nvPr/>
          </p:nvSpPr>
          <p:spPr bwMode="auto">
            <a:xfrm>
              <a:off x="7324446" y="3245044"/>
              <a:ext cx="1281903" cy="1061829"/>
            </a:xfrm>
            <a:prstGeom prst="rect">
              <a:avLst/>
            </a:prstGeom>
            <a:solidFill>
              <a:srgbClr val="F3FBFE"/>
            </a:solidFill>
            <a:ln w="9525" algn="ctr">
              <a:solidFill>
                <a:srgbClr val="99DFF9"/>
              </a:solidFill>
              <a:miter lim="800000"/>
              <a:headEnd/>
              <a:tailEnd/>
            </a:ln>
          </p:spPr>
          <p:txBody>
            <a:bodyPr wrap="square" lIns="0" rIns="0">
              <a:noAutofit/>
            </a:bodyPr>
            <a:lstStyle>
              <a:defPPr>
                <a:defRPr lang="en-US"/>
              </a:defPPr>
              <a:lvl1pPr algn="ctr" defTabSz="784225" eaLnBrk="0" fontAlgn="base" hangingPunct="0">
                <a:spcBef>
                  <a:spcPct val="50000"/>
                </a:spcBef>
                <a:defRPr sz="1200">
                  <a:latin typeface="Huawei Sans" panose="020C0503030203020204" pitchFamily="34" charset="0"/>
                  <a:ea typeface="方正兰亭黑简体" panose="02000000000000000000" pitchFamily="2" charset="-122"/>
                </a:defRPr>
              </a:lvl1pPr>
              <a:lvl2pPr marL="742950" indent="-285750" defTabSz="784225" eaLnBrk="0" hangingPunct="0">
                <a:defRPr>
                  <a:latin typeface="Arial" panose="020B0604020202020204" pitchFamily="34" charset="0"/>
                  <a:ea typeface="华文细黑" panose="02010600040101010101" pitchFamily="2" charset="-122"/>
                </a:defRPr>
              </a:lvl2pPr>
              <a:lvl3pPr marL="1143000" indent="-228600" defTabSz="784225" eaLnBrk="0" hangingPunct="0">
                <a:defRPr>
                  <a:latin typeface="Arial" panose="020B0604020202020204" pitchFamily="34" charset="0"/>
                  <a:ea typeface="华文细黑" panose="02010600040101010101" pitchFamily="2" charset="-122"/>
                </a:defRPr>
              </a:lvl3pPr>
              <a:lvl4pPr marL="1600200" indent="-228600" defTabSz="784225" eaLnBrk="0" hangingPunct="0">
                <a:defRPr>
                  <a:latin typeface="Arial" panose="020B0604020202020204" pitchFamily="34" charset="0"/>
                  <a:ea typeface="华文细黑" panose="02010600040101010101" pitchFamily="2" charset="-122"/>
                </a:defRPr>
              </a:lvl4pPr>
              <a:lvl5pPr marL="2057400" indent="-228600" defTabSz="784225" eaLnBrk="0" hangingPunct="0">
                <a:defRPr>
                  <a:latin typeface="Arial" panose="020B0604020202020204" pitchFamily="34" charset="0"/>
                  <a:ea typeface="华文细黑" panose="02010600040101010101" pitchFamily="2" charset="-122"/>
                </a:defRPr>
              </a:lvl5pPr>
              <a:lvl6pPr marL="2514600" indent="-228600" defTabSz="784225" eaLnBrk="0" fontAlgn="t" hangingPunct="0">
                <a:spcBef>
                  <a:spcPct val="0"/>
                </a:spcBef>
                <a:spcAft>
                  <a:spcPct val="0"/>
                </a:spcAft>
                <a:defRPr>
                  <a:latin typeface="Arial" panose="020B0604020202020204" pitchFamily="34" charset="0"/>
                  <a:ea typeface="华文细黑" panose="02010600040101010101" pitchFamily="2" charset="-122"/>
                </a:defRPr>
              </a:lvl6pPr>
              <a:lvl7pPr marL="2971800" indent="-228600" defTabSz="784225" eaLnBrk="0" fontAlgn="t" hangingPunct="0">
                <a:spcBef>
                  <a:spcPct val="0"/>
                </a:spcBef>
                <a:spcAft>
                  <a:spcPct val="0"/>
                </a:spcAft>
                <a:defRPr>
                  <a:latin typeface="Arial" panose="020B0604020202020204" pitchFamily="34" charset="0"/>
                  <a:ea typeface="华文细黑" panose="02010600040101010101" pitchFamily="2" charset="-122"/>
                </a:defRPr>
              </a:lvl7pPr>
              <a:lvl8pPr marL="3429000" indent="-228600" defTabSz="784225" eaLnBrk="0" fontAlgn="t" hangingPunct="0">
                <a:spcBef>
                  <a:spcPct val="0"/>
                </a:spcBef>
                <a:spcAft>
                  <a:spcPct val="0"/>
                </a:spcAft>
                <a:defRPr>
                  <a:latin typeface="Arial" panose="020B0604020202020204" pitchFamily="34" charset="0"/>
                  <a:ea typeface="华文细黑" panose="02010600040101010101" pitchFamily="2" charset="-122"/>
                </a:defRPr>
              </a:lvl8pPr>
              <a:lvl9pPr marL="3886200" indent="-228600" defTabSz="784225" eaLnBrk="0" fontAlgn="t" hangingPunct="0">
                <a:spcBef>
                  <a:spcPct val="0"/>
                </a:spcBef>
                <a:spcAft>
                  <a:spcPct val="0"/>
                </a:spcAft>
                <a:defRPr>
                  <a:latin typeface="Arial" panose="020B0604020202020204" pitchFamily="34" charset="0"/>
                  <a:ea typeface="华文细黑" panose="02010600040101010101" pitchFamily="2" charset="-122"/>
                </a:defRPr>
              </a:lvl9pPr>
            </a:lstStyle>
            <a:p>
              <a:pPr fontAlgn="ctr"/>
              <a:r>
                <a:rPr lang="en-US" sz="1400" dirty="0">
                  <a:latin typeface="Huawei Sans" panose="020C0503030203020204" pitchFamily="34" charset="0"/>
                  <a:sym typeface="Huawei Sans" panose="020C0503030203020204" pitchFamily="34" charset="0"/>
                </a:rPr>
                <a:t>FEC: 192.168.3.0/24</a:t>
              </a:r>
            </a:p>
            <a:p>
              <a:pPr fontAlgn="ctr"/>
              <a:r>
                <a:rPr lang="en-US" sz="1400" dirty="0">
                  <a:latin typeface="Huawei Sans" panose="020C0503030203020204" pitchFamily="34" charset="0"/>
                  <a:sym typeface="Huawei Sans" panose="020C0503030203020204" pitchFamily="34" charset="0"/>
                </a:rPr>
                <a:t>Incoming label: 1025</a:t>
              </a:r>
            </a:p>
          </p:txBody>
        </p:sp>
        <p:sp>
          <p:nvSpPr>
            <p:cNvPr id="75" name="Line 36"/>
            <p:cNvSpPr>
              <a:spLocks noChangeShapeType="1"/>
            </p:cNvSpPr>
            <p:nvPr/>
          </p:nvSpPr>
          <p:spPr bwMode="auto">
            <a:xfrm rot="10800000">
              <a:off x="6800570" y="3786759"/>
              <a:ext cx="523876" cy="0"/>
            </a:xfrm>
            <a:prstGeom prst="line">
              <a:avLst/>
            </a:prstGeom>
            <a:noFill/>
            <a:ln w="38100">
              <a:solidFill>
                <a:srgbClr val="EC7061"/>
              </a:solidFill>
              <a:round/>
              <a:headEnd/>
              <a:tailEnd type="triangle" w="med" len="med"/>
            </a:ln>
            <a:extLst>
              <a:ext uri="{909E8E84-426E-40DD-AFC4-6F175D3DCCD1}">
                <a14:hiddenFill xmlns:a14="http://schemas.microsoft.com/office/drawing/2010/main">
                  <a:noFill/>
                </a14:hiddenFill>
              </a:ext>
            </a:extLst>
          </p:spPr>
          <p:txBody>
            <a:bodyPr wrap="square" lIns="73025" tIns="36512" rIns="73025" bIns="36512" anchor="ctr">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6" name="组合 15"/>
          <p:cNvGrpSpPr/>
          <p:nvPr/>
        </p:nvGrpSpPr>
        <p:grpSpPr>
          <a:xfrm>
            <a:off x="7095846" y="5117228"/>
            <a:ext cx="1805780" cy="1061829"/>
            <a:chOff x="7324446" y="5074117"/>
            <a:chExt cx="1805780" cy="1061829"/>
          </a:xfrm>
        </p:grpSpPr>
        <p:sp>
          <p:nvSpPr>
            <p:cNvPr id="76" name="Text Box 28"/>
            <p:cNvSpPr txBox="1">
              <a:spLocks noChangeArrowheads="1"/>
            </p:cNvSpPr>
            <p:nvPr/>
          </p:nvSpPr>
          <p:spPr bwMode="auto">
            <a:xfrm>
              <a:off x="7324446" y="5074117"/>
              <a:ext cx="1281904" cy="1061829"/>
            </a:xfrm>
            <a:prstGeom prst="rect">
              <a:avLst/>
            </a:prstGeom>
            <a:solidFill>
              <a:srgbClr val="F3FBFE"/>
            </a:solidFill>
            <a:ln w="9525" algn="ctr">
              <a:solidFill>
                <a:srgbClr val="99DFF9"/>
              </a:solidFill>
              <a:miter lim="800000"/>
              <a:headEnd/>
              <a:tailEnd/>
            </a:ln>
          </p:spPr>
          <p:txBody>
            <a:bodyPr wrap="square" lIns="0" rIns="0">
              <a:noAutofit/>
            </a:bodyPr>
            <a:lstStyle>
              <a:lvl1pPr defTabSz="784225" eaLnBrk="0" hangingPunct="0">
                <a:defRPr>
                  <a:solidFill>
                    <a:schemeClr val="tx1"/>
                  </a:solidFill>
                  <a:latin typeface="Arial" panose="020B0604020202020204" pitchFamily="34" charset="0"/>
                  <a:ea typeface="华文细黑" panose="02010600040101010101" pitchFamily="2" charset="-122"/>
                </a:defRPr>
              </a:lvl1pPr>
              <a:lvl2pPr marL="742950" indent="-285750" defTabSz="784225" eaLnBrk="0" hangingPunct="0">
                <a:defRPr>
                  <a:solidFill>
                    <a:schemeClr val="tx1"/>
                  </a:solidFill>
                  <a:latin typeface="Arial" panose="020B0604020202020204" pitchFamily="34" charset="0"/>
                  <a:ea typeface="华文细黑" panose="02010600040101010101" pitchFamily="2" charset="-122"/>
                </a:defRPr>
              </a:lvl2pPr>
              <a:lvl3pPr marL="1143000" indent="-228600" defTabSz="784225" eaLnBrk="0" hangingPunct="0">
                <a:defRPr>
                  <a:solidFill>
                    <a:schemeClr val="tx1"/>
                  </a:solidFill>
                  <a:latin typeface="Arial" panose="020B0604020202020204" pitchFamily="34" charset="0"/>
                  <a:ea typeface="华文细黑" panose="02010600040101010101" pitchFamily="2" charset="-122"/>
                </a:defRPr>
              </a:lvl3pPr>
              <a:lvl4pPr marL="1600200" indent="-228600" defTabSz="784225" eaLnBrk="0" hangingPunct="0">
                <a:defRPr>
                  <a:solidFill>
                    <a:schemeClr val="tx1"/>
                  </a:solidFill>
                  <a:latin typeface="Arial" panose="020B0604020202020204" pitchFamily="34" charset="0"/>
                  <a:ea typeface="华文细黑" panose="02010600040101010101" pitchFamily="2" charset="-122"/>
                </a:defRPr>
              </a:lvl4pPr>
              <a:lvl5pPr marL="2057400" indent="-228600" defTabSz="784225" eaLnBrk="0" hangingPunct="0">
                <a:defRPr>
                  <a:solidFill>
                    <a:schemeClr val="tx1"/>
                  </a:solidFill>
                  <a:latin typeface="Arial" panose="020B0604020202020204" pitchFamily="34" charset="0"/>
                  <a:ea typeface="华文细黑" panose="02010600040101010101" pitchFamily="2" charset="-122"/>
                </a:defRPr>
              </a:lvl5pPr>
              <a:lvl6pPr marL="2514600" indent="-228600" defTabSz="784225"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971800" indent="-228600" defTabSz="784225"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3429000" indent="-228600" defTabSz="784225"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886200" indent="-228600" defTabSz="784225" eaLnBrk="0" fontAlgn="t"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algn="ctr" fontAlgn="ctr">
                <a:spcBef>
                  <a:spcPct val="50000"/>
                </a:spcBef>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FEC: 192.168.1.0/24</a:t>
              </a:r>
            </a:p>
            <a:p>
              <a:pPr algn="ctr" fontAlgn="ctr">
                <a:spcBef>
                  <a:spcPct val="50000"/>
                </a:spcBef>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Incoming label: 1026</a:t>
              </a:r>
            </a:p>
          </p:txBody>
        </p:sp>
        <p:sp>
          <p:nvSpPr>
            <p:cNvPr id="80" name="Line 36"/>
            <p:cNvSpPr>
              <a:spLocks noChangeShapeType="1"/>
            </p:cNvSpPr>
            <p:nvPr/>
          </p:nvSpPr>
          <p:spPr bwMode="auto">
            <a:xfrm>
              <a:off x="8606350" y="5370734"/>
              <a:ext cx="523876" cy="0"/>
            </a:xfrm>
            <a:prstGeom prst="line">
              <a:avLst/>
            </a:prstGeom>
            <a:noFill/>
            <a:ln w="38100">
              <a:solidFill>
                <a:srgbClr val="EC7061"/>
              </a:solidFill>
              <a:round/>
              <a:headEnd/>
              <a:tailEnd type="triangle" w="med" len="med"/>
            </a:ln>
            <a:extLst>
              <a:ext uri="{909E8E84-426E-40DD-AFC4-6F175D3DCCD1}">
                <a14:hiddenFill xmlns:a14="http://schemas.microsoft.com/office/drawing/2010/main">
                  <a:noFill/>
                </a14:hiddenFill>
              </a:ext>
            </a:extLst>
          </p:spPr>
          <p:txBody>
            <a:bodyPr wrap="square" lIns="73025" tIns="36512" rIns="73025" bIns="36512" anchor="ctr">
              <a:noAutofit/>
            </a:bodyPr>
            <a:lstStyle/>
            <a:p>
              <a:pPr fontAlgn="ctr"/>
              <a:endParaRPr lang="en-US" altLang="zh-CN" sz="2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1" name="文本框 80"/>
          <p:cNvSpPr txBox="1"/>
          <p:nvPr/>
        </p:nvSpPr>
        <p:spPr>
          <a:xfrm>
            <a:off x="9294829" y="5572901"/>
            <a:ext cx="2449671" cy="808849"/>
          </a:xfrm>
          <a:prstGeom prst="rect">
            <a:avLst/>
          </a:prstGeom>
          <a:solidFill>
            <a:srgbClr val="FFFFCC"/>
          </a:solidFill>
        </p:spPr>
        <p:txBody>
          <a:bodyPr wrap="square" rtlCol="0">
            <a:noAutofit/>
          </a:bodyPr>
          <a:lstStyle/>
          <a:p>
            <a:pPr fontAlgn="ctr">
              <a:buSzPct val="60000"/>
            </a:pPr>
            <a:r>
              <a:rPr lang="en-US" sz="1400" b="1" dirty="0">
                <a:latin typeface="Huawei Sans" panose="020C0503030203020204" pitchFamily="34" charset="0"/>
              </a:rPr>
              <a:t>Question</a:t>
            </a:r>
            <a:r>
              <a:rPr lang="en-US" sz="1400" dirty="0">
                <a:latin typeface="Huawei Sans" panose="020C0503030203020204" pitchFamily="34" charset="0"/>
              </a:rPr>
              <a:t>: LSRs exchange incoming labels only. What about outgoing labels?</a:t>
            </a:r>
          </a:p>
        </p:txBody>
      </p:sp>
    </p:spTree>
    <p:extLst>
      <p:ext uri="{BB962C8B-B14F-4D97-AF65-F5344CB8AC3E}">
        <p14:creationId xmlns:p14="http://schemas.microsoft.com/office/powerpoint/2010/main" val="40429419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451877" y="1242453"/>
            <a:ext cx="11306175" cy="3122662"/>
          </a:xfrm>
        </p:spPr>
        <p:txBody>
          <a:bodyPr wrap="square">
            <a:noAutofit/>
          </a:bodyPr>
          <a:lstStyle/>
          <a:p>
            <a:pPr fontAlgn="ctr"/>
            <a:r>
              <a:rPr lang="en-US" sz="1800" dirty="0">
                <a:latin typeface="Huawei Sans" panose="020C0503030203020204" pitchFamily="34" charset="0"/>
                <a:sym typeface="Huawei Sans" panose="020C0503030203020204" pitchFamily="34" charset="0"/>
              </a:rPr>
              <a:t>An LDP session must be established before LSRs can exchange label binding information. LDP sessions are classified into the following types:</a:t>
            </a:r>
          </a:p>
          <a:p>
            <a:pPr marL="612775" lvl="1" indent="-292100" fontAlgn="ctr"/>
            <a:r>
              <a:rPr lang="en-US" sz="1600" dirty="0">
                <a:latin typeface="Huawei Sans" panose="020C0503030203020204" pitchFamily="34" charset="0"/>
                <a:sym typeface="Huawei Sans" panose="020C0503030203020204" pitchFamily="34" charset="0"/>
              </a:rPr>
              <a:t>Local LDP session: can be established between two LSRs that are directly connected.</a:t>
            </a:r>
          </a:p>
          <a:p>
            <a:pPr marL="612775" lvl="1" indent="-292100" fontAlgn="ctr"/>
            <a:r>
              <a:rPr lang="en-US" sz="1600" dirty="0">
                <a:latin typeface="Huawei Sans" panose="020C0503030203020204" pitchFamily="34" charset="0"/>
                <a:sym typeface="Huawei Sans" panose="020C0503030203020204" pitchFamily="34" charset="0"/>
              </a:rPr>
              <a:t>Remote LDP session: can be established between two LSRs that are directly or indirectly connected.</a:t>
            </a:r>
          </a:p>
          <a:p>
            <a:pPr fontAlgn="ctr"/>
            <a:r>
              <a:rPr lang="en-US" sz="1800" dirty="0">
                <a:latin typeface="Huawei Sans" panose="020C0503030203020204" pitchFamily="34" charset="0"/>
                <a:sym typeface="Huawei Sans" panose="020C0503030203020204" pitchFamily="34" charset="0"/>
              </a:rPr>
              <a:t>An adjacency is established between two LSRs after they exchange Hello messages.</a:t>
            </a:r>
          </a:p>
          <a:p>
            <a:pPr fontAlgn="ctr"/>
            <a:r>
              <a:rPr lang="en-US" sz="1800" dirty="0">
                <a:latin typeface="Huawei Sans" panose="020C0503030203020204" pitchFamily="34" charset="0"/>
                <a:sym typeface="Huawei Sans" panose="020C0503030203020204" pitchFamily="34" charset="0"/>
              </a:rPr>
              <a:t>After an adjacency is established between two LSRs, they exchange LDP session messages to establish an LDP session. An LDP peer relationship is then established between them.</a:t>
            </a:r>
          </a:p>
        </p:txBody>
      </p:sp>
      <p:sp>
        <p:nvSpPr>
          <p:cNvPr id="2" name="Title 1"/>
          <p:cNvSpPr>
            <a:spLocks noGrp="1"/>
          </p:cNvSpPr>
          <p:nvPr>
            <p:ph type="title"/>
          </p:nvPr>
        </p:nvSpPr>
        <p:spPr/>
        <p:txBody>
          <a:bodyPr wrap="square">
            <a:noAutofit/>
          </a:bodyPr>
          <a:lstStyle/>
          <a:p>
            <a:pPr fontAlgn="ctr"/>
            <a:r>
              <a:rPr lang="en-US" dirty="0">
                <a:latin typeface="Huawei Sans" panose="020C0503030203020204" pitchFamily="34" charset="0"/>
              </a:rPr>
              <a:t>LDP Session, Adjacency, and Peer</a:t>
            </a:r>
          </a:p>
        </p:txBody>
      </p:sp>
      <p:cxnSp>
        <p:nvCxnSpPr>
          <p:cNvPr id="21" name="直接连接符 55"/>
          <p:cNvCxnSpPr/>
          <p:nvPr/>
        </p:nvCxnSpPr>
        <p:spPr>
          <a:xfrm flipH="1">
            <a:off x="9262677" y="6106246"/>
            <a:ext cx="904032" cy="0"/>
          </a:xfrm>
          <a:prstGeom prst="line">
            <a:avLst/>
          </a:prstGeom>
          <a:ln w="25400">
            <a:solidFill>
              <a:schemeClr val="accent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9099706" y="6206386"/>
            <a:ext cx="1418978" cy="276999"/>
          </a:xfrm>
          <a:prstGeom prst="rect">
            <a:avLst/>
          </a:prstGeom>
        </p:spPr>
        <p:txBody>
          <a:bodyPr wrap="square">
            <a:noAutofit/>
          </a:bodyPr>
          <a:lstStyle/>
          <a:p>
            <a:pPr fontAlgn="ctr"/>
            <a:r>
              <a:rPr lang="en-US" sz="11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Local LDP session</a:t>
            </a:r>
          </a:p>
        </p:txBody>
      </p:sp>
      <p:grpSp>
        <p:nvGrpSpPr>
          <p:cNvPr id="4" name="组合 3"/>
          <p:cNvGrpSpPr/>
          <p:nvPr/>
        </p:nvGrpSpPr>
        <p:grpSpPr>
          <a:xfrm>
            <a:off x="10333370" y="6106246"/>
            <a:ext cx="1596912" cy="377139"/>
            <a:chOff x="9524565" y="6161337"/>
            <a:chExt cx="1596912" cy="377139"/>
          </a:xfrm>
        </p:grpSpPr>
        <p:cxnSp>
          <p:nvCxnSpPr>
            <p:cNvPr id="25" name="直接连接符 55"/>
            <p:cNvCxnSpPr/>
            <p:nvPr/>
          </p:nvCxnSpPr>
          <p:spPr>
            <a:xfrm flipH="1">
              <a:off x="9772378" y="6161337"/>
              <a:ext cx="904032" cy="0"/>
            </a:xfrm>
            <a:prstGeom prst="line">
              <a:avLst/>
            </a:prstGeom>
            <a:noFill/>
            <a:ln w="25400" cap="flat" cmpd="sng" algn="ctr">
              <a:solidFill>
                <a:srgbClr val="00B0F0"/>
              </a:solidFill>
              <a:prstDash val="dash"/>
              <a:miter lim="800000"/>
              <a:headEnd type="triangle"/>
              <a:tailEnd type="triangle"/>
            </a:ln>
            <a:effectLst/>
          </p:spPr>
        </p:cxnSp>
        <p:sp>
          <p:nvSpPr>
            <p:cNvPr id="26" name="Rectangle 25"/>
            <p:cNvSpPr/>
            <p:nvPr/>
          </p:nvSpPr>
          <p:spPr>
            <a:xfrm>
              <a:off x="9524565" y="6261477"/>
              <a:ext cx="1596912" cy="276999"/>
            </a:xfrm>
            <a:prstGeom prst="rect">
              <a:avLst/>
            </a:prstGeom>
          </p:spPr>
          <p:txBody>
            <a:bodyPr wrap="square">
              <a:noAutofit/>
            </a:bodyPr>
            <a:lstStyle/>
            <a:p>
              <a:pPr fontAlgn="ctr"/>
              <a:r>
                <a:rPr lang="en-US" sz="1100" dirty="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Remote LDP session</a:t>
              </a:r>
            </a:p>
          </p:txBody>
        </p:sp>
      </p:grpSp>
      <p:sp>
        <p:nvSpPr>
          <p:cNvPr id="68" name="Freeform 19"/>
          <p:cNvSpPr/>
          <p:nvPr/>
        </p:nvSpPr>
        <p:spPr>
          <a:xfrm>
            <a:off x="2826944" y="4612341"/>
            <a:ext cx="6386329" cy="438538"/>
          </a:xfrm>
          <a:custGeom>
            <a:avLst/>
            <a:gdLst>
              <a:gd name="connsiteX0" fmla="*/ 0 w 3825551"/>
              <a:gd name="connsiteY0" fmla="*/ 588042 h 644025"/>
              <a:gd name="connsiteX1" fmla="*/ 1950097 w 3825551"/>
              <a:gd name="connsiteY1" fmla="*/ 213 h 644025"/>
              <a:gd name="connsiteX2" fmla="*/ 3825551 w 3825551"/>
              <a:gd name="connsiteY2" fmla="*/ 644025 h 644025"/>
            </a:gdLst>
            <a:ahLst/>
            <a:cxnLst>
              <a:cxn ang="0">
                <a:pos x="connsiteX0" y="connsiteY0"/>
              </a:cxn>
              <a:cxn ang="0">
                <a:pos x="connsiteX1" y="connsiteY1"/>
              </a:cxn>
              <a:cxn ang="0">
                <a:pos x="connsiteX2" y="connsiteY2"/>
              </a:cxn>
            </a:cxnLst>
            <a:rect l="l" t="t" r="r" b="b"/>
            <a:pathLst>
              <a:path w="3825551" h="644025">
                <a:moveTo>
                  <a:pt x="0" y="588042"/>
                </a:moveTo>
                <a:cubicBezTo>
                  <a:pt x="656252" y="289462"/>
                  <a:pt x="1312505" y="-9117"/>
                  <a:pt x="1950097" y="213"/>
                </a:cubicBezTo>
                <a:cubicBezTo>
                  <a:pt x="2587689" y="9543"/>
                  <a:pt x="3206620" y="326784"/>
                  <a:pt x="3825551" y="644025"/>
                </a:cubicBezTo>
              </a:path>
            </a:pathLst>
          </a:custGeom>
          <a:noFill/>
          <a:ln w="25400" cap="flat" cmpd="sng" algn="ctr">
            <a:solidFill>
              <a:srgbClr val="00B0F0"/>
            </a:solidFill>
            <a:prstDash val="dash"/>
            <a:miter lim="800000"/>
            <a:headEnd type="triangle"/>
            <a:tailEnd type="triangle"/>
          </a:ln>
          <a:effectLst/>
        </p:spPr>
        <p:txBody>
          <a:bodyPr wrap="square" rtlCol="0" anchor="ctr">
            <a:noAutofit/>
          </a:bodyP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6" name="直接连接符 45"/>
          <p:cNvCxnSpPr>
            <a:stCxn id="50" idx="3"/>
            <a:endCxn id="49" idx="1"/>
          </p:cNvCxnSpPr>
          <p:nvPr/>
        </p:nvCxnSpPr>
        <p:spPr bwMode="auto">
          <a:xfrm>
            <a:off x="2191487" y="5477059"/>
            <a:ext cx="7818437"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47" name="直接连接符 46"/>
          <p:cNvCxnSpPr/>
          <p:nvPr/>
        </p:nvCxnSpPr>
        <p:spPr bwMode="auto">
          <a:xfrm rot="10800000">
            <a:off x="10009924" y="5301023"/>
            <a:ext cx="0" cy="316358"/>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48" name="直接连接符 47"/>
          <p:cNvCxnSpPr/>
          <p:nvPr/>
        </p:nvCxnSpPr>
        <p:spPr bwMode="auto">
          <a:xfrm>
            <a:off x="2191487" y="5301023"/>
            <a:ext cx="0" cy="316358"/>
          </a:xfrm>
          <a:prstGeom prst="line">
            <a:avLst/>
          </a:prstGeom>
          <a:solidFill>
            <a:schemeClr val="accent1"/>
          </a:solidFill>
          <a:ln w="28575" cap="flat" cmpd="sng" algn="ctr">
            <a:solidFill>
              <a:schemeClr val="tx1"/>
            </a:solidFill>
            <a:prstDash val="solid"/>
            <a:round/>
            <a:headEnd type="none" w="med" len="med"/>
            <a:tailEnd type="none" w="med" len="med"/>
          </a:ln>
          <a:effectLst/>
        </p:spPr>
      </p:cxnSp>
      <p:sp>
        <p:nvSpPr>
          <p:cNvPr id="49" name="Text Box 18"/>
          <p:cNvSpPr txBox="1">
            <a:spLocks noChangeArrowheads="1"/>
          </p:cNvSpPr>
          <p:nvPr/>
        </p:nvSpPr>
        <p:spPr bwMode="auto">
          <a:xfrm>
            <a:off x="10009924" y="5338559"/>
            <a:ext cx="1250663" cy="276999"/>
          </a:xfrm>
          <a:prstGeom prst="rect">
            <a:avLst/>
          </a:prstGeom>
          <a:noFill/>
          <a:ln w="9525" algn="ctr">
            <a:noFill/>
            <a:miter lim="800000"/>
            <a:headEnd/>
            <a:tailEnd/>
          </a:ln>
        </p:spPr>
        <p:txBody>
          <a:bodyPr wrap="square">
            <a:noAutofit/>
          </a:bodyPr>
          <a:lstStyle/>
          <a:p>
            <a:pPr algn="ctr" defTabSz="784225" eaLnBrk="0" fontAlgn="ctr" hangingPunct="0"/>
            <a:r>
              <a:rPr lang="en-US" sz="1100" b="1" dirty="0">
                <a:latin typeface="Huawei Sans" panose="020C0503030203020204" pitchFamily="34" charset="0"/>
                <a:ea typeface="方正兰亭黑简体" panose="02000000000000000000" pitchFamily="2" charset="-122"/>
                <a:sym typeface="Huawei Sans" panose="020C0503030203020204" pitchFamily="34" charset="0"/>
              </a:rPr>
              <a:t>192.168.3.0/24</a:t>
            </a:r>
          </a:p>
        </p:txBody>
      </p:sp>
      <p:sp>
        <p:nvSpPr>
          <p:cNvPr id="50" name="Text Box 18"/>
          <p:cNvSpPr txBox="1">
            <a:spLocks noChangeArrowheads="1"/>
          </p:cNvSpPr>
          <p:nvPr/>
        </p:nvSpPr>
        <p:spPr bwMode="auto">
          <a:xfrm>
            <a:off x="900748" y="5338559"/>
            <a:ext cx="1290739" cy="276999"/>
          </a:xfrm>
          <a:prstGeom prst="rect">
            <a:avLst/>
          </a:prstGeom>
          <a:noFill/>
          <a:ln w="9525" algn="ctr">
            <a:noFill/>
            <a:miter lim="800000"/>
            <a:headEnd/>
            <a:tailEnd/>
          </a:ln>
        </p:spPr>
        <p:txBody>
          <a:bodyPr wrap="square">
            <a:noAutofit/>
          </a:bodyPr>
          <a:lstStyle/>
          <a:p>
            <a:pPr algn="ctr" defTabSz="784225" eaLnBrk="0" fontAlgn="ctr" hangingPunct="0"/>
            <a:r>
              <a:rPr lang="en-US" sz="1100" b="1" dirty="0">
                <a:latin typeface="Huawei Sans" panose="020C0503030203020204" pitchFamily="34" charset="0"/>
                <a:ea typeface="方正兰亭黑简体" panose="02000000000000000000" pitchFamily="2" charset="-122"/>
                <a:sym typeface="Huawei Sans" panose="020C0503030203020204" pitchFamily="34" charset="0"/>
              </a:rPr>
              <a:t>192.168.1.0/24</a:t>
            </a:r>
          </a:p>
        </p:txBody>
      </p:sp>
      <p:grpSp>
        <p:nvGrpSpPr>
          <p:cNvPr id="51" name="组合 50"/>
          <p:cNvGrpSpPr/>
          <p:nvPr/>
        </p:nvGrpSpPr>
        <p:grpSpPr>
          <a:xfrm>
            <a:off x="2527326" y="5193351"/>
            <a:ext cx="628652" cy="853596"/>
            <a:chOff x="2513268" y="4813560"/>
            <a:chExt cx="628652" cy="853596"/>
          </a:xfrm>
        </p:grpSpPr>
        <p:pic>
          <p:nvPicPr>
            <p:cNvPr id="5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2513268" y="4813560"/>
              <a:ext cx="628652" cy="531703"/>
            </a:xfrm>
            <a:prstGeom prst="rect">
              <a:avLst/>
            </a:prstGeom>
            <a:noFill/>
          </p:spPr>
        </p:pic>
        <p:sp>
          <p:nvSpPr>
            <p:cNvPr id="53" name="Text Box 18"/>
            <p:cNvSpPr txBox="1">
              <a:spLocks noChangeArrowheads="1"/>
            </p:cNvSpPr>
            <p:nvPr/>
          </p:nvSpPr>
          <p:spPr bwMode="auto">
            <a:xfrm>
              <a:off x="2625192" y="5359379"/>
              <a:ext cx="394660" cy="307777"/>
            </a:xfrm>
            <a:prstGeom prst="rect">
              <a:avLst/>
            </a:prstGeom>
            <a:noFill/>
            <a:ln w="9525" algn="ctr">
              <a:noFill/>
              <a:miter lim="800000"/>
              <a:headEnd/>
              <a:tailEnd/>
            </a:ln>
          </p:spPr>
          <p:txBody>
            <a:bodyPr wrap="square">
              <a:noAutofit/>
            </a:bodyPr>
            <a:lstStyle/>
            <a:p>
              <a:pPr algn="ctr" defTabSz="784225" eaLnBrk="0" fontAlgn="ctr" hangingPunct="0"/>
              <a:r>
                <a:rPr lang="en-US" sz="1200" dirty="0">
                  <a:latin typeface="Huawei Sans" panose="020C0503030203020204" pitchFamily="34" charset="0"/>
                  <a:ea typeface="方正兰亭黑简体" panose="02000000000000000000" pitchFamily="2" charset="-122"/>
                  <a:sym typeface="Huawei Sans" panose="020C0503030203020204" pitchFamily="34" charset="0"/>
                </a:rPr>
                <a:t>R1</a:t>
              </a:r>
            </a:p>
          </p:txBody>
        </p:sp>
      </p:grpSp>
      <p:grpSp>
        <p:nvGrpSpPr>
          <p:cNvPr id="54" name="组合 53"/>
          <p:cNvGrpSpPr/>
          <p:nvPr/>
        </p:nvGrpSpPr>
        <p:grpSpPr>
          <a:xfrm>
            <a:off x="5787861" y="5193351"/>
            <a:ext cx="628652" cy="853596"/>
            <a:chOff x="4711008" y="4813560"/>
            <a:chExt cx="628652" cy="853596"/>
          </a:xfrm>
        </p:grpSpPr>
        <p:pic>
          <p:nvPicPr>
            <p:cNvPr id="5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4711008" y="4813560"/>
              <a:ext cx="628652" cy="531703"/>
            </a:xfrm>
            <a:prstGeom prst="rect">
              <a:avLst/>
            </a:prstGeom>
            <a:noFill/>
          </p:spPr>
        </p:pic>
        <p:sp>
          <p:nvSpPr>
            <p:cNvPr id="56" name="Text Box 18"/>
            <p:cNvSpPr txBox="1">
              <a:spLocks noChangeArrowheads="1"/>
            </p:cNvSpPr>
            <p:nvPr/>
          </p:nvSpPr>
          <p:spPr bwMode="auto">
            <a:xfrm>
              <a:off x="4836459" y="5359379"/>
              <a:ext cx="394660" cy="307777"/>
            </a:xfrm>
            <a:prstGeom prst="rect">
              <a:avLst/>
            </a:prstGeom>
            <a:noFill/>
            <a:ln w="9525" algn="ctr">
              <a:noFill/>
              <a:miter lim="800000"/>
              <a:headEnd/>
              <a:tailEnd/>
            </a:ln>
          </p:spPr>
          <p:txBody>
            <a:bodyPr wrap="square">
              <a:noAutofit/>
            </a:bodyPr>
            <a:lstStyle/>
            <a:p>
              <a:pPr algn="ctr" defTabSz="784225" eaLnBrk="0" fontAlgn="ctr" hangingPunct="0"/>
              <a:r>
                <a:rPr lang="en-US" sz="1200" dirty="0">
                  <a:latin typeface="Huawei Sans" panose="020C0503030203020204" pitchFamily="34" charset="0"/>
                  <a:ea typeface="方正兰亭黑简体" panose="02000000000000000000" pitchFamily="2" charset="-122"/>
                  <a:sym typeface="Huawei Sans" panose="020C0503030203020204" pitchFamily="34" charset="0"/>
                </a:rPr>
                <a:t>R2</a:t>
              </a:r>
            </a:p>
          </p:txBody>
        </p:sp>
      </p:grpSp>
      <p:grpSp>
        <p:nvGrpSpPr>
          <p:cNvPr id="57" name="组合 56"/>
          <p:cNvGrpSpPr/>
          <p:nvPr/>
        </p:nvGrpSpPr>
        <p:grpSpPr>
          <a:xfrm>
            <a:off x="9048397" y="5188760"/>
            <a:ext cx="628652" cy="853596"/>
            <a:chOff x="6926525" y="4813560"/>
            <a:chExt cx="628652" cy="853596"/>
          </a:xfrm>
        </p:grpSpPr>
        <p:pic>
          <p:nvPicPr>
            <p:cNvPr id="5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6926525" y="4813560"/>
              <a:ext cx="628652" cy="531703"/>
            </a:xfrm>
            <a:prstGeom prst="rect">
              <a:avLst/>
            </a:prstGeom>
            <a:noFill/>
          </p:spPr>
        </p:pic>
        <p:sp>
          <p:nvSpPr>
            <p:cNvPr id="59" name="Text Box 18"/>
            <p:cNvSpPr txBox="1">
              <a:spLocks noChangeArrowheads="1"/>
            </p:cNvSpPr>
            <p:nvPr/>
          </p:nvSpPr>
          <p:spPr bwMode="auto">
            <a:xfrm>
              <a:off x="7044513" y="5359379"/>
              <a:ext cx="394660" cy="307777"/>
            </a:xfrm>
            <a:prstGeom prst="rect">
              <a:avLst/>
            </a:prstGeom>
            <a:noFill/>
            <a:ln w="9525" algn="ctr">
              <a:noFill/>
              <a:miter lim="800000"/>
              <a:headEnd/>
              <a:tailEnd/>
            </a:ln>
          </p:spPr>
          <p:txBody>
            <a:bodyPr wrap="square">
              <a:noAutofit/>
            </a:bodyPr>
            <a:lstStyle/>
            <a:p>
              <a:pPr algn="ctr" defTabSz="784225" eaLnBrk="0" fontAlgn="ctr" hangingPunct="0"/>
              <a:r>
                <a:rPr lang="en-US" sz="1200" dirty="0">
                  <a:latin typeface="Huawei Sans" panose="020C0503030203020204" pitchFamily="34" charset="0"/>
                  <a:ea typeface="方正兰亭黑简体" panose="02000000000000000000" pitchFamily="2" charset="-122"/>
                  <a:sym typeface="Huawei Sans" panose="020C0503030203020204" pitchFamily="34" charset="0"/>
                </a:rPr>
                <a:t>R3</a:t>
              </a:r>
            </a:p>
          </p:txBody>
        </p:sp>
      </p:grpSp>
      <p:cxnSp>
        <p:nvCxnSpPr>
          <p:cNvPr id="27" name="直接连接符 55"/>
          <p:cNvCxnSpPr/>
          <p:nvPr/>
        </p:nvCxnSpPr>
        <p:spPr>
          <a:xfrm flipH="1">
            <a:off x="3199520" y="5353362"/>
            <a:ext cx="2504593" cy="0"/>
          </a:xfrm>
          <a:prstGeom prst="line">
            <a:avLst/>
          </a:prstGeom>
          <a:ln w="25400">
            <a:solidFill>
              <a:schemeClr val="accent2"/>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9" name="直接连接符 55"/>
          <p:cNvCxnSpPr/>
          <p:nvPr/>
        </p:nvCxnSpPr>
        <p:spPr>
          <a:xfrm flipH="1">
            <a:off x="6474569" y="5353362"/>
            <a:ext cx="2504593" cy="0"/>
          </a:xfrm>
          <a:prstGeom prst="line">
            <a:avLst/>
          </a:prstGeom>
          <a:ln w="25400">
            <a:solidFill>
              <a:schemeClr val="accent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545011" y="5028881"/>
            <a:ext cx="1819729" cy="338554"/>
          </a:xfrm>
          <a:prstGeom prst="rect">
            <a:avLst/>
          </a:prstGeom>
          <a:noFill/>
        </p:spPr>
        <p:txBody>
          <a:bodyPr wrap="square" rtlCol="0">
            <a:noAutofit/>
          </a:bodyPr>
          <a:lstStyle/>
          <a:p>
            <a:pPr algn="ctr" fontAlgn="ctr"/>
            <a:r>
              <a:rPr lang="en-US" sz="1400" dirty="0">
                <a:latin typeface="Huawei Sans" panose="020C0503030203020204" pitchFamily="34" charset="0"/>
              </a:rPr>
              <a:t>Label distribution</a:t>
            </a:r>
          </a:p>
        </p:txBody>
      </p:sp>
      <p:sp>
        <p:nvSpPr>
          <p:cNvPr id="31" name="文本框 30"/>
          <p:cNvSpPr txBox="1"/>
          <p:nvPr/>
        </p:nvSpPr>
        <p:spPr>
          <a:xfrm>
            <a:off x="6809382" y="5028881"/>
            <a:ext cx="1819729" cy="338554"/>
          </a:xfrm>
          <a:prstGeom prst="rect">
            <a:avLst/>
          </a:prstGeom>
          <a:noFill/>
        </p:spPr>
        <p:txBody>
          <a:bodyPr wrap="square" rtlCol="0">
            <a:noAutofit/>
          </a:bodyPr>
          <a:lstStyle/>
          <a:p>
            <a:pPr algn="ctr" fontAlgn="ctr"/>
            <a:r>
              <a:rPr lang="en-US" sz="1400" dirty="0">
                <a:latin typeface="Huawei Sans" panose="020C0503030203020204" pitchFamily="34" charset="0"/>
              </a:rPr>
              <a:t>Label distribution</a:t>
            </a:r>
          </a:p>
        </p:txBody>
      </p:sp>
      <p:sp>
        <p:nvSpPr>
          <p:cNvPr id="32" name="文本框 31"/>
          <p:cNvSpPr txBox="1"/>
          <p:nvPr/>
        </p:nvSpPr>
        <p:spPr>
          <a:xfrm>
            <a:off x="5206799" y="4297697"/>
            <a:ext cx="1819729" cy="338554"/>
          </a:xfrm>
          <a:prstGeom prst="rect">
            <a:avLst/>
          </a:prstGeom>
          <a:noFill/>
        </p:spPr>
        <p:txBody>
          <a:bodyPr wrap="square" rtlCol="0">
            <a:noAutofit/>
          </a:bodyPr>
          <a:lstStyle/>
          <a:p>
            <a:pPr fontAlgn="ctr"/>
            <a:r>
              <a:rPr lang="en-US" sz="1400" dirty="0">
                <a:latin typeface="Huawei Sans" panose="020C0503030203020204" pitchFamily="34" charset="0"/>
              </a:rPr>
              <a:t>Label distribution</a:t>
            </a:r>
          </a:p>
        </p:txBody>
      </p:sp>
    </p:spTree>
    <p:extLst>
      <p:ext uri="{BB962C8B-B14F-4D97-AF65-F5344CB8AC3E}">
        <p14:creationId xmlns:p14="http://schemas.microsoft.com/office/powerpoint/2010/main" val="3962583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wrap="square">
            <a:noAutofit/>
          </a:bodyPr>
          <a:lstStyle/>
          <a:p>
            <a:pPr marL="285750" indent="-285750" fontAlgn="ctr">
              <a:lnSpc>
                <a:spcPts val="2400"/>
              </a:lnSpc>
              <a:spcAft>
                <a:spcPts val="600"/>
              </a:spcAft>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Each LDP-capable LSR must have an LDP ID, in addition to an LSR ID.</a:t>
            </a:r>
          </a:p>
          <a:p>
            <a:pPr marL="603250" lvl="1" indent="-292100" fontAlgn="ctr">
              <a:lnSpc>
                <a:spcPts val="2400"/>
              </a:lnSpc>
              <a:spcAft>
                <a:spcPts val="600"/>
              </a:spcAft>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An LDP ID is 48 bits long and consists of a 32-bit LSR ID and a 16-bit label space ID.</a:t>
            </a:r>
          </a:p>
          <a:p>
            <a:pPr marL="603250" lvl="1" indent="-292100" fontAlgn="ctr">
              <a:lnSpc>
                <a:spcPts val="2400"/>
              </a:lnSpc>
              <a:spcAft>
                <a:spcPts val="600"/>
              </a:spcAft>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An LDP ID is presented in the format of "LSR ID:Label space ID", for example, 2.2.2.2:0.</a:t>
            </a:r>
          </a:p>
          <a:p>
            <a:pPr marL="285750" indent="-285750" fontAlgn="ctr">
              <a:lnSpc>
                <a:spcPts val="2400"/>
              </a:lnSpc>
              <a:spcAft>
                <a:spcPts val="600"/>
              </a:spcAft>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The meaning of a label space ID varies according to its value:</a:t>
            </a:r>
          </a:p>
          <a:p>
            <a:pPr marL="603250" lvl="1" indent="-292100" fontAlgn="ctr">
              <a:lnSpc>
                <a:spcPts val="2400"/>
              </a:lnSpc>
              <a:spcAft>
                <a:spcPts val="600"/>
              </a:spcAft>
              <a:buSzPct val="100000"/>
              <a:buFont typeface="Arial" panose="020B0604020202020204" pitchFamily="34" charset="0"/>
              <a:buChar char="•"/>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0: indicates a device-based label space.</a:t>
            </a:r>
          </a:p>
          <a:p>
            <a:pPr marL="603250" lvl="1" indent="-292100" fontAlgn="ctr">
              <a:lnSpc>
                <a:spcPts val="2400"/>
              </a:lnSpc>
              <a:spcAft>
                <a:spcPts val="600"/>
              </a:spcAft>
              <a:buSzPct val="100000"/>
              <a:buFont typeface="Arial" panose="020B0604020202020204" pitchFamily="34" charset="0"/>
              <a:buChar char="•"/>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Non-zero value: indicates an interface-based label space.</a:t>
            </a:r>
          </a:p>
        </p:txBody>
      </p:sp>
      <p:sp>
        <p:nvSpPr>
          <p:cNvPr id="2" name="标题 1"/>
          <p:cNvSpPr>
            <a:spLocks noGrp="1"/>
          </p:cNvSpPr>
          <p:nvPr>
            <p:ph type="title"/>
          </p:nvPr>
        </p:nvSpPr>
        <p:spPr/>
        <p:txBody>
          <a:bodyPr wrap="square">
            <a:noAutofit/>
          </a:body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LSR ID and LDP ID</a:t>
            </a:r>
          </a:p>
        </p:txBody>
      </p:sp>
      <p:grpSp>
        <p:nvGrpSpPr>
          <p:cNvPr id="5" name="组合 4"/>
          <p:cNvGrpSpPr/>
          <p:nvPr/>
        </p:nvGrpSpPr>
        <p:grpSpPr>
          <a:xfrm>
            <a:off x="3162687" y="5758979"/>
            <a:ext cx="5940397" cy="570439"/>
            <a:chOff x="2415801" y="2644324"/>
            <a:chExt cx="5940397" cy="570439"/>
          </a:xfrm>
        </p:grpSpPr>
        <p:cxnSp>
          <p:nvCxnSpPr>
            <p:cNvPr id="6" name="直接连接符 5"/>
            <p:cNvCxnSpPr/>
            <p:nvPr/>
          </p:nvCxnSpPr>
          <p:spPr>
            <a:xfrm>
              <a:off x="2927648" y="2644324"/>
              <a:ext cx="4896544" cy="0"/>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2415801" y="2906986"/>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0" name="矩形 9"/>
            <p:cNvSpPr/>
            <p:nvPr/>
          </p:nvSpPr>
          <p:spPr>
            <a:xfrm>
              <a:off x="7942302" y="2906465"/>
              <a:ext cx="413896" cy="307777"/>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grpSp>
      <p:sp>
        <p:nvSpPr>
          <p:cNvPr id="13" name="矩形 12"/>
          <p:cNvSpPr/>
          <p:nvPr/>
        </p:nvSpPr>
        <p:spPr>
          <a:xfrm>
            <a:off x="3660253" y="5775801"/>
            <a:ext cx="1505635" cy="523220"/>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GE0/0/0</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10.0.12.1/24</a:t>
            </a:r>
          </a:p>
        </p:txBody>
      </p:sp>
      <p:sp>
        <p:nvSpPr>
          <p:cNvPr id="14" name="矩形 13"/>
          <p:cNvSpPr/>
          <p:nvPr/>
        </p:nvSpPr>
        <p:spPr>
          <a:xfrm>
            <a:off x="7413487" y="5788570"/>
            <a:ext cx="1178528" cy="523220"/>
          </a:xfrm>
          <a:prstGeom prst="rect">
            <a:avLst/>
          </a:prstGeom>
        </p:spPr>
        <p:txBody>
          <a:bodyPr wrap="square">
            <a:noAutofit/>
          </a:bodyPr>
          <a:lstStyle/>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GE0/0/0</a:t>
            </a:r>
          </a:p>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10.0.12.2/24</a:t>
            </a:r>
          </a:p>
        </p:txBody>
      </p:sp>
      <p:sp>
        <p:nvSpPr>
          <p:cNvPr id="15" name="矩形 14"/>
          <p:cNvSpPr/>
          <p:nvPr/>
        </p:nvSpPr>
        <p:spPr>
          <a:xfrm>
            <a:off x="2579014" y="4973619"/>
            <a:ext cx="1505477"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LSR ID 1.1.1.1</a:t>
            </a:r>
          </a:p>
          <a:p>
            <a:pPr algn="ctr" fontAlgn="ct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LDP ID 1.1.1.1:0</a:t>
            </a:r>
          </a:p>
        </p:txBody>
      </p:sp>
      <p:sp>
        <p:nvSpPr>
          <p:cNvPr id="16" name="矩形 15"/>
          <p:cNvSpPr/>
          <p:nvPr/>
        </p:nvSpPr>
        <p:spPr>
          <a:xfrm>
            <a:off x="8190532" y="4945089"/>
            <a:ext cx="1505477" cy="523220"/>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LSR ID 2.2.2.2</a:t>
            </a:r>
          </a:p>
          <a:p>
            <a:pPr algn="ctr" fontAlgn="ct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LDP ID 2.2.2.0:0</a:t>
            </a:r>
          </a:p>
        </p:txBody>
      </p:sp>
      <p:sp>
        <p:nvSpPr>
          <p:cNvPr id="3" name="任意多边形 2"/>
          <p:cNvSpPr>
            <a:spLocks/>
          </p:cNvSpPr>
          <p:nvPr/>
        </p:nvSpPr>
        <p:spPr>
          <a:xfrm>
            <a:off x="4084491" y="4538919"/>
            <a:ext cx="967587" cy="750771"/>
          </a:xfrm>
          <a:custGeom>
            <a:avLst/>
            <a:gdLst>
              <a:gd name="connsiteX0" fmla="*/ 0 w 317633"/>
              <a:gd name="connsiteY0" fmla="*/ 750771 h 750771"/>
              <a:gd name="connsiteX1" fmla="*/ 317633 w 317633"/>
              <a:gd name="connsiteY1" fmla="*/ 750771 h 750771"/>
              <a:gd name="connsiteX2" fmla="*/ 317633 w 317633"/>
              <a:gd name="connsiteY2" fmla="*/ 0 h 750771"/>
            </a:gdLst>
            <a:ahLst/>
            <a:cxnLst>
              <a:cxn ang="0">
                <a:pos x="connsiteX0" y="connsiteY0"/>
              </a:cxn>
              <a:cxn ang="0">
                <a:pos x="connsiteX1" y="connsiteY1"/>
              </a:cxn>
              <a:cxn ang="0">
                <a:pos x="connsiteX2" y="connsiteY2"/>
              </a:cxn>
            </a:cxnLst>
            <a:rect l="l" t="t" r="r" b="b"/>
            <a:pathLst>
              <a:path w="317633" h="750771">
                <a:moveTo>
                  <a:pt x="0" y="750771"/>
                </a:moveTo>
                <a:lnTo>
                  <a:pt x="317633" y="750771"/>
                </a:lnTo>
                <a:lnTo>
                  <a:pt x="317633" y="0"/>
                </a:lnTo>
              </a:path>
            </a:pathLst>
          </a:custGeom>
          <a:noFill/>
          <a:ln>
            <a:solidFill>
              <a:srgbClr val="EC706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045882" y="5489417"/>
            <a:ext cx="628652" cy="531703"/>
          </a:xfrm>
          <a:prstGeom prst="rect">
            <a:avLst/>
          </a:prstGeom>
          <a:noFill/>
        </p:spPr>
      </p:pic>
      <p:pic>
        <p:nvPicPr>
          <p:cNvPr id="2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8590459" y="5489417"/>
            <a:ext cx="628652" cy="531703"/>
          </a:xfrm>
          <a:prstGeom prst="rect">
            <a:avLst/>
          </a:prstGeom>
          <a:noFill/>
        </p:spPr>
      </p:pic>
      <p:sp>
        <p:nvSpPr>
          <p:cNvPr id="23" name="圆角矩形 22"/>
          <p:cNvSpPr/>
          <p:nvPr/>
        </p:nvSpPr>
        <p:spPr>
          <a:xfrm>
            <a:off x="3945551" y="4114798"/>
            <a:ext cx="4781345" cy="415710"/>
          </a:xfrm>
          <a:prstGeom prst="roundRect">
            <a:avLst>
              <a:gd name="adj" fmla="val 15000"/>
            </a:avLst>
          </a:prstGeom>
          <a:solidFill>
            <a:srgbClr val="F4FBFE"/>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b="1"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rPr>
              <a:t>LSR ID (32 bits):Label space ID (16 bits)</a:t>
            </a:r>
          </a:p>
        </p:txBody>
      </p:sp>
      <p:sp>
        <p:nvSpPr>
          <p:cNvPr id="24" name="任意多边形 23"/>
          <p:cNvSpPr>
            <a:spLocks/>
          </p:cNvSpPr>
          <p:nvPr/>
        </p:nvSpPr>
        <p:spPr>
          <a:xfrm flipH="1">
            <a:off x="7276423" y="4561503"/>
            <a:ext cx="967587" cy="750771"/>
          </a:xfrm>
          <a:custGeom>
            <a:avLst/>
            <a:gdLst>
              <a:gd name="connsiteX0" fmla="*/ 0 w 317633"/>
              <a:gd name="connsiteY0" fmla="*/ 750771 h 750771"/>
              <a:gd name="connsiteX1" fmla="*/ 317633 w 317633"/>
              <a:gd name="connsiteY1" fmla="*/ 750771 h 750771"/>
              <a:gd name="connsiteX2" fmla="*/ 317633 w 317633"/>
              <a:gd name="connsiteY2" fmla="*/ 0 h 750771"/>
            </a:gdLst>
            <a:ahLst/>
            <a:cxnLst>
              <a:cxn ang="0">
                <a:pos x="connsiteX0" y="connsiteY0"/>
              </a:cxn>
              <a:cxn ang="0">
                <a:pos x="connsiteX1" y="connsiteY1"/>
              </a:cxn>
              <a:cxn ang="0">
                <a:pos x="connsiteX2" y="connsiteY2"/>
              </a:cxn>
            </a:cxnLst>
            <a:rect l="l" t="t" r="r" b="b"/>
            <a:pathLst>
              <a:path w="317633" h="750771">
                <a:moveTo>
                  <a:pt x="0" y="750771"/>
                </a:moveTo>
                <a:lnTo>
                  <a:pt x="317633" y="750771"/>
                </a:lnTo>
                <a:lnTo>
                  <a:pt x="317633" y="0"/>
                </a:lnTo>
              </a:path>
            </a:pathLst>
          </a:custGeom>
          <a:noFill/>
          <a:ln>
            <a:solidFill>
              <a:srgbClr val="EC706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1549724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wrap="square">
            <a:noAutofit/>
          </a:bodyPr>
          <a:lstStyle/>
          <a:p>
            <a:pPr marL="0" indent="0" fontAlgn="ctr">
              <a:buNone/>
            </a:pPr>
            <a:r>
              <a:rPr lang="en-US" sz="2000" dirty="0">
                <a:latin typeface="Huawei Sans" panose="020C0503030203020204" pitchFamily="34" charset="0"/>
              </a:rPr>
              <a:t>LDP-capable LSRs exchange LDP messages to discover peers, establish and maintain sessions, and manage labels.</a:t>
            </a:r>
          </a:p>
        </p:txBody>
      </p:sp>
      <p:sp>
        <p:nvSpPr>
          <p:cNvPr id="2" name="标题 1"/>
          <p:cNvSpPr>
            <a:spLocks noGrp="1"/>
          </p:cNvSpPr>
          <p:nvPr>
            <p:ph type="title"/>
          </p:nvPr>
        </p:nvSpPr>
        <p:spPr/>
        <p:txBody>
          <a:bodyPr wrap="square">
            <a:noAutofit/>
          </a:body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LDP Messages</a:t>
            </a:r>
          </a:p>
        </p:txBody>
      </p:sp>
      <p:graphicFrame>
        <p:nvGraphicFramePr>
          <p:cNvPr id="15" name="表格 14"/>
          <p:cNvGraphicFramePr>
            <a:graphicFrameLocks noGrp="1"/>
          </p:cNvGraphicFramePr>
          <p:nvPr>
            <p:extLst/>
          </p:nvPr>
        </p:nvGraphicFramePr>
        <p:xfrm>
          <a:off x="653415" y="2237430"/>
          <a:ext cx="10885170" cy="3800088"/>
        </p:xfrm>
        <a:graphic>
          <a:graphicData uri="http://schemas.openxmlformats.org/drawingml/2006/table">
            <a:tbl>
              <a:tblPr/>
              <a:tblGrid>
                <a:gridCol w="1750597"/>
                <a:gridCol w="1687398">
                  <a:extLst>
                    <a:ext uri="{9D8B030D-6E8A-4147-A177-3AD203B41FA5}">
                      <a16:colId xmlns="" xmlns:a16="http://schemas.microsoft.com/office/drawing/2014/main" val="20001"/>
                    </a:ext>
                  </a:extLst>
                </a:gridCol>
                <a:gridCol w="2149311"/>
                <a:gridCol w="5297864"/>
              </a:tblGrid>
              <a:tr h="419529">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kumimoji="0" lang="en-US" sz="1400" b="1" i="0" u="none" strike="noStrike" cap="none" normalizeH="0" baseline="0" dirty="0">
                          <a:ln>
                            <a:noFill/>
                          </a:ln>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Message Category</a:t>
                      </a:r>
                    </a:p>
                  </a:txBody>
                  <a:tcPr anchor="ctr" anchorCtr="1"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400" b="1" i="0" u="none" strike="noStrike" cap="none" normalizeH="0" baseline="0" dirty="0">
                          <a:ln>
                            <a:noFill/>
                          </a:ln>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Message Name</a:t>
                      </a:r>
                    </a:p>
                  </a:txBody>
                  <a:tcPr anchor="ctr" anchorCtr="1"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400" b="1" i="0" u="none" strike="noStrike" cap="none" normalizeH="0" baseline="0" dirty="0">
                          <a:ln>
                            <a:noFill/>
                          </a:ln>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Transport Layer Protocol</a:t>
                      </a:r>
                    </a:p>
                  </a:txBody>
                  <a:tcPr anchor="ctr" anchorCtr="1"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400" b="1" i="0" u="none" strike="noStrike" cap="none" normalizeH="0" baseline="0" dirty="0">
                          <a:ln>
                            <a:noFill/>
                          </a:ln>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Function</a:t>
                      </a:r>
                    </a:p>
                  </a:txBody>
                  <a:tcPr anchor="ctr" anchorCtr="1"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370173">
                <a:tc>
                  <a:txBody>
                    <a:bodyPr/>
                    <a:lstStyle/>
                    <a:p>
                      <a:pPr algn="ctr" fontAlgn="ctr">
                        <a:lnSpc>
                          <a:spcPct val="100000"/>
                        </a:lnSpc>
                        <a:spcBef>
                          <a:spcPct val="20000"/>
                        </a:spcBef>
                        <a:spcAft>
                          <a:spcPct val="20000"/>
                        </a:spcAft>
                        <a:buClr>
                          <a:srgbClr val="990000"/>
                        </a:buClr>
                        <a:buSzPct val="85000"/>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Discovery message</a:t>
                      </a: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Hello</a:t>
                      </a: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UDP</a:t>
                      </a: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Advertises local LSRs and discovers peers in the LDP discovery process.</a:t>
                      </a: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2"/>
                  </a:ext>
                </a:extLst>
              </a:tr>
              <a:tr h="370173">
                <a:tc rowSpan="2">
                  <a:txBody>
                    <a:bodyPr/>
                    <a:lstStyle/>
                    <a:p>
                      <a:pPr algn="ctr" fontAlgn="ctr">
                        <a:lnSpc>
                          <a:spcPct val="100000"/>
                        </a:lnSpc>
                        <a:spcBef>
                          <a:spcPct val="20000"/>
                        </a:spcBef>
                        <a:spcAft>
                          <a:spcPct val="20000"/>
                        </a:spcAft>
                        <a:buClr>
                          <a:srgbClr val="990000"/>
                        </a:buClr>
                        <a:buSzPct val="85000"/>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Session message</a:t>
                      </a: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Initialization</a:t>
                      </a: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rowSpan="10">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TCP</a:t>
                      </a: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Negotiates parameters in an LDP session establishment process.</a:t>
                      </a: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3"/>
                  </a:ext>
                </a:extLst>
              </a:tr>
              <a:tr h="282398">
                <a:tc vMerge="1">
                  <a:txBody>
                    <a:bodyPr/>
                    <a:lstStyle/>
                    <a:p>
                      <a:pPr marL="0" marR="0" lvl="0" indent="0" algn="l" defTabSz="784225"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mn-lt"/>
                        <a:ea typeface="+mn-ea"/>
                      </a:endParaRPr>
                    </a:p>
                  </a:txBody>
                  <a:tcPr marL="77121" marR="77121" marT="40103" marB="40103"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KeepAlive</a:t>
                      </a: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marL="0" marR="0" lvl="0" indent="0" algn="l" defTabSz="784225" rtl="0" eaLnBrk="1" fontAlgn="auto"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4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Monitors the TCP connection integrity of LDP sessions.</a:t>
                      </a: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4"/>
                  </a:ext>
                </a:extLst>
              </a:tr>
              <a:tr h="282398">
                <a:tc rowSpan="7">
                  <a:txBody>
                    <a:bodyPr/>
                    <a:lstStyle/>
                    <a:p>
                      <a:pPr algn="ctr" fontAlgn="ctr">
                        <a:lnSpc>
                          <a:spcPct val="100000"/>
                        </a:lnSpc>
                        <a:spcBef>
                          <a:spcPct val="20000"/>
                        </a:spcBef>
                        <a:spcAft>
                          <a:spcPct val="20000"/>
                        </a:spcAft>
                        <a:buClr>
                          <a:srgbClr val="990000"/>
                        </a:buClr>
                        <a:buSzPct val="85000"/>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Advertisement</a:t>
                      </a:r>
                    </a:p>
                    <a:p>
                      <a:pPr algn="ctr" fontAlgn="ctr">
                        <a:lnSpc>
                          <a:spcPct val="100000"/>
                        </a:lnSpc>
                        <a:spcBef>
                          <a:spcPct val="20000"/>
                        </a:spcBef>
                        <a:spcAft>
                          <a:spcPct val="20000"/>
                        </a:spcAft>
                        <a:buClr>
                          <a:srgbClr val="990000"/>
                        </a:buClr>
                        <a:buSzPct val="85000"/>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message</a:t>
                      </a: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Address</a:t>
                      </a: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marL="0" marR="0" lvl="0" indent="0" algn="l" defTabSz="784225" rtl="0" eaLnBrk="1" fontAlgn="auto"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4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Advertises interface addresses.</a:t>
                      </a: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5"/>
                  </a:ext>
                </a:extLst>
              </a:tr>
              <a:tr h="282398">
                <a:tc vMerge="1">
                  <a:txBody>
                    <a:bodyPr/>
                    <a:lstStyle/>
                    <a:p>
                      <a:pPr marL="0" marR="0" lvl="0" indent="0" algn="l" defTabSz="784225"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mn-lt"/>
                        <a:ea typeface="+mn-ea"/>
                      </a:endParaRPr>
                    </a:p>
                  </a:txBody>
                  <a:tcPr marL="77121" marR="77121" marT="40103" marB="40103"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Address Withdraw</a:t>
                      </a: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marL="0" marR="0" lvl="0" indent="0" algn="l" defTabSz="784225" rtl="0" eaLnBrk="1" fontAlgn="auto"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4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Withdraws interface addresses.</a:t>
                      </a: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6"/>
                  </a:ext>
                </a:extLst>
              </a:tr>
              <a:tr h="282398">
                <a:tc vMerge="1">
                  <a:txBody>
                    <a:bodyPr/>
                    <a:lstStyle/>
                    <a:p>
                      <a:pPr marL="0" marR="0" lvl="0" indent="0" algn="l" defTabSz="784225"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mn-lt"/>
                        <a:ea typeface="+mn-ea"/>
                      </a:endParaRPr>
                    </a:p>
                  </a:txBody>
                  <a:tcPr marL="77121" marR="77121" marT="40103" marB="40103"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 Mapping</a:t>
                      </a: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marL="0" marR="0" lvl="0" indent="0" algn="l" defTabSz="784225" rtl="0" eaLnBrk="1" fontAlgn="auto"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4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Advertises FEC-label mapping information.</a:t>
                      </a: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7"/>
                  </a:ext>
                </a:extLst>
              </a:tr>
              <a:tr h="282398">
                <a:tc vMerge="1">
                  <a:txBody>
                    <a:bodyPr/>
                    <a:lstStyle/>
                    <a:p>
                      <a:pPr marL="0" marR="0" lvl="0" indent="0" algn="l" defTabSz="784225"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mn-lt"/>
                        <a:ea typeface="+mn-ea"/>
                      </a:endParaRPr>
                    </a:p>
                  </a:txBody>
                  <a:tcPr marL="77121" marR="77121" marT="40103" marB="40103"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 Request</a:t>
                      </a: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marL="0" marR="0" lvl="0" indent="0" algn="l" defTabSz="784225" rtl="0" eaLnBrk="1" fontAlgn="auto"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4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Requests label mappings for FECs.</a:t>
                      </a: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2398">
                <a:tc vMerge="1">
                  <a:txBody>
                    <a:bodyPr/>
                    <a:lstStyle/>
                    <a:p>
                      <a:pPr marL="0" marR="0" lvl="0" indent="0" algn="l" defTabSz="784225"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mn-lt"/>
                        <a:ea typeface="+mn-ea"/>
                      </a:endParaRPr>
                    </a:p>
                  </a:txBody>
                  <a:tcPr marL="77121" marR="77121" marT="40103" marB="40103"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 Abort Request</a:t>
                      </a: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marL="0" marR="0" lvl="0" indent="0" algn="l" defTabSz="784225" rtl="0" eaLnBrk="1" fontAlgn="auto"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4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Aborts undone Label Request messages.</a:t>
                      </a: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2398">
                <a:tc vMerge="1">
                  <a:txBody>
                    <a:bodyPr/>
                    <a:lstStyle/>
                    <a:p>
                      <a:pPr marL="0" marR="0" lvl="0" indent="0" algn="l" defTabSz="784225"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mn-lt"/>
                        <a:ea typeface="+mn-ea"/>
                      </a:endParaRPr>
                    </a:p>
                  </a:txBody>
                  <a:tcPr marL="77121" marR="77121" marT="40103" marB="40103"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 Withdraw</a:t>
                      </a: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marL="0" marR="0" lvl="0" indent="0" algn="l" defTabSz="784225" rtl="0" eaLnBrk="1" fontAlgn="auto"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4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Withdraws FEC-label mappings.</a:t>
                      </a: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2398">
                <a:tc vMerge="1">
                  <a:txBody>
                    <a:bodyPr/>
                    <a:lstStyle/>
                    <a:p>
                      <a:pPr marL="0" marR="0" lvl="0" indent="0" algn="l" defTabSz="784225"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smtClean="0">
                        <a:ln>
                          <a:noFill/>
                        </a:ln>
                        <a:solidFill>
                          <a:schemeClr val="tx1"/>
                        </a:solidFill>
                        <a:effectLst/>
                        <a:latin typeface="+mn-lt"/>
                        <a:ea typeface="+mn-ea"/>
                      </a:endParaRPr>
                    </a:p>
                  </a:txBody>
                  <a:tcPr marL="77121" marR="77121" marT="40103" marB="40103"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 Release</a:t>
                      </a: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marL="0" marR="0" lvl="0" indent="0" algn="l" defTabSz="784225" rtl="0" eaLnBrk="1" fontAlgn="auto"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4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Releases labels.</a:t>
                      </a: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2398">
                <a:tc>
                  <a:txBody>
                    <a:bodyPr/>
                    <a:lstStyle/>
                    <a:p>
                      <a:pPr algn="ctr" fontAlgn="ctr">
                        <a:lnSpc>
                          <a:spcPct val="100000"/>
                        </a:lnSpc>
                        <a:spcBef>
                          <a:spcPct val="20000"/>
                        </a:spcBef>
                        <a:spcAft>
                          <a:spcPct val="20000"/>
                        </a:spcAft>
                        <a:buClr>
                          <a:srgbClr val="990000"/>
                        </a:buClr>
                        <a:buSzPct val="85000"/>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Notification message</a:t>
                      </a: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Notification</a:t>
                      </a: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marL="0" marR="0" lvl="0" indent="0" algn="l" defTabSz="784225" rtl="0" eaLnBrk="1" fontAlgn="auto"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400" b="0"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Informs LDP peers of errors.</a:t>
                      </a:r>
                    </a:p>
                  </a:txBody>
                  <a:tcPr anchor="ctr" horzOverflow="overflow">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515836627"/>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自定义 1">
      <a:dk1>
        <a:sysClr val="windowText" lastClr="000000"/>
      </a:dk1>
      <a:lt1>
        <a:sysClr val="window" lastClr="FFFFFF"/>
      </a:lt1>
      <a:dk2>
        <a:srgbClr val="F3FBFE"/>
      </a:dk2>
      <a:lt2>
        <a:srgbClr val="BAE6F6"/>
      </a:lt2>
      <a:accent1>
        <a:srgbClr val="1AABE2"/>
      </a:accent1>
      <a:accent2>
        <a:srgbClr val="EC7061"/>
      </a:accent2>
      <a:accent3>
        <a:srgbClr val="8BC9A0"/>
      </a:accent3>
      <a:accent4>
        <a:srgbClr val="BAE6F6"/>
      </a:accent4>
      <a:accent5>
        <a:srgbClr val="F3FBFE"/>
      </a:accent5>
      <a:accent6>
        <a:srgbClr val="FFD17D"/>
      </a:accent6>
      <a:hlink>
        <a:srgbClr val="FFF2CC"/>
      </a:hlink>
      <a:folHlink>
        <a:srgbClr val="7F7F7F"/>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BF043792-57F6-41EE-87A6-0E708C4C6B6B}" vid="{A351E8FC-7DE8-4F98-93F1-BB1B7ECBA1D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0" ma:contentTypeDescription="Create a new document." ma:contentTypeScope="" ma:versionID="2e6df93c5ac01bc0ba5a39bebe33c6df">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D49D815-3AF5-42BF-9588-268EB3E76335}"/>
</file>

<file path=customXml/itemProps2.xml><?xml version="1.0" encoding="utf-8"?>
<ds:datastoreItem xmlns:ds="http://schemas.openxmlformats.org/officeDocument/2006/customXml" ds:itemID="{71086066-5061-4729-B029-ED5E03190078}"/>
</file>

<file path=customXml/itemProps3.xml><?xml version="1.0" encoding="utf-8"?>
<ds:datastoreItem xmlns:ds="http://schemas.openxmlformats.org/officeDocument/2006/customXml" ds:itemID="{823F4B06-AC09-484D-AB61-B19CF7AEF0AB}"/>
</file>

<file path=docProps/app.xml><?xml version="1.0" encoding="utf-8"?>
<Properties xmlns="http://schemas.openxmlformats.org/officeDocument/2006/extended-properties" xmlns:vt="http://schemas.openxmlformats.org/officeDocument/2006/docPropsVTypes">
  <Template/>
  <TotalTime>364</TotalTime>
  <Words>7191</Words>
  <Application>Microsoft Office PowerPoint</Application>
  <PresentationFormat>宽屏</PresentationFormat>
  <Paragraphs>1056</Paragraphs>
  <Slides>49</Slides>
  <Notes>49</Notes>
  <HiddenSlides>2</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49</vt:i4>
      </vt:variant>
    </vt:vector>
  </HeadingPairs>
  <TitlesOfParts>
    <vt:vector size="56" baseType="lpstr">
      <vt:lpstr>Courier New</vt:lpstr>
      <vt:lpstr>方正兰亭黑简体</vt:lpstr>
      <vt:lpstr>Wingdings</vt:lpstr>
      <vt:lpstr>Huawei Sans</vt:lpstr>
      <vt:lpstr>Arial</vt:lpstr>
      <vt:lpstr>微软雅黑</vt:lpstr>
      <vt:lpstr>主题1</vt:lpstr>
      <vt:lpstr>PowerPoint 演示文稿</vt:lpstr>
      <vt:lpstr>LDP Principles and Configurations</vt:lpstr>
      <vt:lpstr>PowerPoint 演示文稿</vt:lpstr>
      <vt:lpstr>PowerPoint 演示文稿</vt:lpstr>
      <vt:lpstr>PowerPoint 演示文稿</vt:lpstr>
      <vt:lpstr>LDP Overview</vt:lpstr>
      <vt:lpstr>LDP Session, Adjacency, and Peer</vt:lpstr>
      <vt:lpstr>LSR ID and LDP ID</vt:lpstr>
      <vt:lpstr>LDP Messages</vt:lpstr>
      <vt:lpstr>LDP Packet Encapsulation</vt:lpstr>
      <vt:lpstr>PowerPoint 演示文稿</vt:lpstr>
      <vt:lpstr>LDP Session State Machine</vt:lpstr>
      <vt:lpstr>PowerPoint 演示文稿</vt:lpstr>
      <vt:lpstr>LDP Session Establishment: Peer Discovery and TCP Session Establishment</vt:lpstr>
      <vt:lpstr>LDP Session Establishment - Session Establishment and Maintenance</vt:lpstr>
      <vt:lpstr>LDP Peer State</vt:lpstr>
      <vt:lpstr>LDP Session States</vt:lpstr>
      <vt:lpstr>PowerPoint 演示文稿</vt:lpstr>
      <vt:lpstr>Label Advertisement and Management</vt:lpstr>
      <vt:lpstr>Upstream and Downstream</vt:lpstr>
      <vt:lpstr>Label Advertisement Mode — DU </vt:lpstr>
      <vt:lpstr>Label Advertisement Mode — DoD </vt:lpstr>
      <vt:lpstr>Label Distribution Control Mode — Independent</vt:lpstr>
      <vt:lpstr>Label Distribution Control Mode — Ordered</vt:lpstr>
      <vt:lpstr>Label Retention Mode — Liberal</vt:lpstr>
      <vt:lpstr>Label Retention Mode — Conservative</vt:lpstr>
      <vt:lpstr>PHP</vt:lpstr>
      <vt:lpstr>Implicit Null Label and Explicit Null Label (1)</vt:lpstr>
      <vt:lpstr>Implicit Null Label and Explicit Null Label (2)</vt:lpstr>
      <vt:lpstr>PowerPoint 演示文稿</vt:lpstr>
      <vt:lpstr>Networking Overview</vt:lpstr>
      <vt:lpstr>Label Distribution — Egress LSR</vt:lpstr>
      <vt:lpstr>Label Distribution — Transit LSR</vt:lpstr>
      <vt:lpstr>Label Distribution — Ingress LSR</vt:lpstr>
      <vt:lpstr>Label-based Forwarding — Ingress LSR</vt:lpstr>
      <vt:lpstr>Label-based Forwarding — Transit LSR</vt:lpstr>
      <vt:lpstr>Label-based Forwarding — Egress LSR</vt:lpstr>
      <vt:lpstr>Summary of an LDP-Capable LSR's Operations on an MPLS Network</vt:lpstr>
      <vt:lpstr>PowerPoint 演示文稿</vt:lpstr>
      <vt:lpstr>Basic LDP Configuration Commands (1)</vt:lpstr>
      <vt:lpstr>Basic LDP Configuration Commands (2)</vt:lpstr>
      <vt:lpstr>Basic LDP Configuration Commands (3)</vt:lpstr>
      <vt:lpstr>Configuration Examples</vt:lpstr>
      <vt:lpstr>Configuration Procedure (1)</vt:lpstr>
      <vt:lpstr>Configuration Procedure (2)</vt:lpstr>
      <vt:lpstr>Checking the Configuration - Checking LSP Information</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hejunjianzjhw</cp:lastModifiedBy>
  <cp:revision>114</cp:revision>
  <dcterms:created xsi:type="dcterms:W3CDTF">2018-11-29T10:16:29Z</dcterms:created>
  <dcterms:modified xsi:type="dcterms:W3CDTF">2020-08-21T06:49:32Z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(3)TI5Ziq9jZRengdH4oKwdAiZ67bSfMxflqqGcJlUplT4Ppbunb+RMyOK75yUz8eKIWVlEe3cP
9rZU/cSmv+GuMmS8VEoGxz8PHrRTYbN4GBO018uGAzY/3sjzBkJRM6Sl1FCBjS+rHZBJH6r8
2binHGFIHLe+6Q0XYqaLl/fWM0Lldjz/7SQXy8AnBXZif0jqW3QsC7xq1g+8OvLj5txPLj8S
GrrP+bQKUchgQXtesE</vt:lpwstr>
  </property>
  <property fmtid="{D5CDD505-2E9C-101B-9397-08002B2CF9AE}" pid="3" name="_2015_ms_pID_7253431">
    <vt:lpwstr>iIIwbRKTQCj8BubkQBE16jeuSYYFZlx6EygljH8jRvQ8W+NJVOzJZi
1mDS9VXFmkxM6Zd9k7TG8OQoyMXphrUdhUKQVViU39c6FHTcQL9tJZnlQ5vjSA7qibNKFlyr
jmgCy5erpAsB3zrUONtNogNyROlok8isMNBcikVf3B1VFY7LulJeMory29aBn1vCDNeyt55D
bR9j6PnrE/UQsipNJEk0PE3vWfQV8Hi0p4nK</vt:lpwstr>
  </property>
  <property fmtid="{D5CDD505-2E9C-101B-9397-08002B2CF9AE}" pid="4" name="_2015_ms_pID_7253432">
    <vt:lpwstr>yg==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1597932608</vt:lpwstr>
  </property>
  <property fmtid="{D5CDD505-2E9C-101B-9397-08002B2CF9AE}" pid="9" name="ContentTypeId">
    <vt:lpwstr>0x01010002C5B4B712841F4C8A7AAEE2CD191271</vt:lpwstr>
  </property>
</Properties>
</file>